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10.jpg" ContentType="image/jpeg"/>
  <Override PartName="/ppt/media/image17.jpg" ContentType="image/jpeg"/>
  <Override PartName="/ppt/media/image31.jpg" ContentType="image/jpeg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780" r:id="rId2"/>
    <p:sldId id="278" r:id="rId3"/>
    <p:sldId id="782" r:id="rId4"/>
    <p:sldId id="280" r:id="rId5"/>
    <p:sldId id="283" r:id="rId6"/>
    <p:sldId id="781" r:id="rId7"/>
    <p:sldId id="282" r:id="rId8"/>
    <p:sldId id="771" r:id="rId9"/>
    <p:sldId id="779" r:id="rId10"/>
    <p:sldId id="281" r:id="rId11"/>
    <p:sldId id="265" r:id="rId12"/>
  </p:sldIdLst>
  <p:sldSz cx="13444538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44" autoAdjust="0"/>
  </p:normalViewPr>
  <p:slideViewPr>
    <p:cSldViewPr>
      <p:cViewPr varScale="1">
        <p:scale>
          <a:sx n="70" d="100"/>
          <a:sy n="70" d="100"/>
        </p:scale>
        <p:origin x="1842" y="78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65024-7FEA-4501-B40B-85326C16E243}" type="datetimeFigureOut">
              <a:rPr kumimoji="1" lang="es-PE" smtClean="0"/>
              <a:t>4/09/2023</a:t>
            </a:fld>
            <a:endParaRPr kumimoji="1"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  <a:endParaRPr kumimoji="1"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8548-3AE2-4FEA-9D26-897D4A9B7D05}" type="slidenum">
              <a:rPr kumimoji="1" lang="es-PE" smtClean="0"/>
              <a:t>‹Nº›</a:t>
            </a:fld>
            <a:endParaRPr kumimoji="1" lang="es-PE"/>
          </a:p>
        </p:txBody>
      </p:sp>
    </p:spTree>
    <p:extLst>
      <p:ext uri="{BB962C8B-B14F-4D97-AF65-F5344CB8AC3E}">
        <p14:creationId xmlns:p14="http://schemas.microsoft.com/office/powerpoint/2010/main" val="27464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2344483"/>
            <a:ext cx="11427857" cy="51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32" b="0" i="0">
                <a:solidFill>
                  <a:srgbClr val="445469"/>
                </a:solidFill>
                <a:latin typeface="HGP教科書体"/>
                <a:cs typeface="HGP教科書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1" y="4235196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699" y="85217"/>
            <a:ext cx="10088192" cy="512769"/>
          </a:xfrm>
        </p:spPr>
        <p:txBody>
          <a:bodyPr lIns="0" tIns="0" rIns="0" bIns="0"/>
          <a:lstStyle>
            <a:lvl1pPr>
              <a:defRPr sz="3332" b="0" i="0">
                <a:solidFill>
                  <a:srgbClr val="445469"/>
                </a:solidFill>
                <a:latin typeface="HGP教科書体"/>
                <a:cs typeface="HGP教科書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699" y="85217"/>
            <a:ext cx="10088192" cy="512769"/>
          </a:xfrm>
        </p:spPr>
        <p:txBody>
          <a:bodyPr lIns="0" tIns="0" rIns="0" bIns="0"/>
          <a:lstStyle>
            <a:lvl1pPr>
              <a:defRPr sz="3332" b="0" i="0">
                <a:solidFill>
                  <a:srgbClr val="445469"/>
                </a:solidFill>
                <a:latin typeface="HGP教科書体"/>
                <a:cs typeface="HGP教科書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9397" y="133123"/>
            <a:ext cx="793677" cy="4659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699" y="85217"/>
            <a:ext cx="10088192" cy="512769"/>
          </a:xfrm>
        </p:spPr>
        <p:txBody>
          <a:bodyPr lIns="0" tIns="0" rIns="0" bIns="0"/>
          <a:lstStyle>
            <a:lvl1pPr>
              <a:defRPr sz="3332" b="0" i="0">
                <a:solidFill>
                  <a:srgbClr val="445469"/>
                </a:solidFill>
                <a:latin typeface="HGP教科書体"/>
                <a:cs typeface="HGP教科書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CB92-F8CC-44B6-A180-BF1863DB4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567" y="2852610"/>
            <a:ext cx="10083404" cy="1018099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C68D-7B1C-4527-9251-71738F00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407163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69AD4-2E27-44B2-B024-71790085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0B3C-2F06-4075-BA32-6D38F679BD1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98AE7-6FB9-4DD3-A220-5FA4D05E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7154-1506-48CE-98F4-425899BA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F-859A-48ED-89B2-EEEF6307D4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204" y="218350"/>
            <a:ext cx="9827224" cy="1412537"/>
          </a:xfrm>
        </p:spPr>
        <p:txBody>
          <a:bodyPr>
            <a:normAutofit/>
          </a:bodyPr>
          <a:lstStyle>
            <a:lvl1pPr>
              <a:defRPr sz="3308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619" y="787797"/>
            <a:ext cx="1751723" cy="55943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699" y="85217"/>
            <a:ext cx="1008819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445469"/>
                </a:solidFill>
                <a:latin typeface="HGP教科書体"/>
                <a:cs typeface="HGP教科書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077" y="2164843"/>
            <a:ext cx="12650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mailto:estrada@uni.edu.p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0BA90-7007-7F35-9FBA-E02B98D5B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355" y="3457810"/>
            <a:ext cx="10247828" cy="1538306"/>
          </a:xfrm>
        </p:spPr>
        <p:txBody>
          <a:bodyPr anchor="ctr"/>
          <a:lstStyle/>
          <a:p>
            <a:pPr algn="ctr"/>
            <a:r>
              <a:rPr lang="es-MX" dirty="0"/>
              <a:t>Circulación Internacional de Investigadores y Académicos en el Ámbito de la Gestión del Riesgo Desastres</a:t>
            </a:r>
            <a:br>
              <a:rPr lang="es-MX" dirty="0"/>
            </a:br>
            <a:r>
              <a:rPr lang="es-MX" dirty="0"/>
              <a:t>La Contribución del CISMID y el proyecto SATREPS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5DAC6-22CA-2767-F0AC-91E610CACEC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45269" y="6913541"/>
            <a:ext cx="9411177" cy="276999"/>
          </a:xfrm>
        </p:spPr>
        <p:txBody>
          <a:bodyPr/>
          <a:lstStyle/>
          <a:p>
            <a:r>
              <a:rPr lang="es-PE" dirty="0"/>
              <a:t>PhD. Ing. Miguel Estrada Mendoza (</a:t>
            </a:r>
            <a:r>
              <a:rPr lang="es-PE" dirty="0">
                <a:hlinkClick r:id="rId2"/>
              </a:rPr>
              <a:t>estrada@uni.edu.pe</a:t>
            </a:r>
            <a:r>
              <a:rPr lang="es-PE" dirty="0"/>
              <a:t>)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91FD6BA-DB8F-1C5D-0FEB-4C06970CA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6" y="510809"/>
            <a:ext cx="1381770" cy="1905000"/>
          </a:xfrm>
          <a:prstGeom prst="rect">
            <a:avLst/>
          </a:prstGeom>
        </p:spPr>
      </p:pic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6F268CCF-3694-B6D5-0879-1022EAF3E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1" y="946371"/>
            <a:ext cx="3920114" cy="1033876"/>
          </a:xfrm>
          <a:prstGeom prst="rect">
            <a:avLst/>
          </a:prstGeom>
        </p:spPr>
      </p:pic>
      <p:pic>
        <p:nvPicPr>
          <p:cNvPr id="7" name="Gráfico 2013281533">
            <a:extLst>
              <a:ext uri="{FF2B5EF4-FFF2-40B4-BE49-F238E27FC236}">
                <a16:creationId xmlns:a16="http://schemas.microsoft.com/office/drawing/2014/main" id="{023A79F5-D3A1-4C82-F805-F573AC4A0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5186" y="660924"/>
            <a:ext cx="1894728" cy="1604770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296C1D87-2FDA-7F65-C86F-AEB1B1893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75" y="581025"/>
            <a:ext cx="1447800" cy="17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0941EAB-662A-E6C0-D934-93FA6D146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69" y="781319"/>
            <a:ext cx="1686467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B4092071-4BAA-2833-0AF5-98FBB7CAF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10684"/>
          <a:stretch/>
        </p:blipFill>
        <p:spPr bwMode="auto">
          <a:xfrm>
            <a:off x="6874671" y="4019863"/>
            <a:ext cx="5791198" cy="32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D14562-F368-530B-E2F2-EF0BA868F5C2}"/>
              </a:ext>
            </a:extLst>
          </p:cNvPr>
          <p:cNvSpPr txBox="1"/>
          <p:nvPr/>
        </p:nvSpPr>
        <p:spPr>
          <a:xfrm>
            <a:off x="-4113" y="276225"/>
            <a:ext cx="134445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VII Encuentro de FELACBEJA, La Paz Bolivia, Octubre 2022</a:t>
            </a:r>
          </a:p>
          <a:p>
            <a:pPr algn="ctr"/>
            <a:r>
              <a:rPr lang="es-BO" sz="28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/>
                <a:cs typeface="Arial"/>
              </a:rPr>
              <a:t>Fortalecimiento de lazos de los Exbecarios JICA en la Región LAC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n 4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42DB844E-B0E2-2F23-2994-4F7FAAC38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4" y="1495425"/>
            <a:ext cx="6096000" cy="457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0B7ABA-02A2-C63C-6A1D-6C2653E7DB08}"/>
              </a:ext>
            </a:extLst>
          </p:cNvPr>
          <p:cNvSpPr txBox="1"/>
          <p:nvPr/>
        </p:nvSpPr>
        <p:spPr>
          <a:xfrm>
            <a:off x="7331871" y="2304097"/>
            <a:ext cx="4876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Perú – APEBEJA, fue elegido en la Presidencia Pro Tempore de FELACBEJA</a:t>
            </a:r>
          </a:p>
          <a:p>
            <a:endParaRPr lang="es-PE" dirty="0"/>
          </a:p>
          <a:p>
            <a:r>
              <a:rPr lang="es-PE" dirty="0"/>
              <a:t>Se tendrá una reunión de Medio Término en Lima en octubre de 2023</a:t>
            </a:r>
          </a:p>
        </p:txBody>
      </p:sp>
    </p:spTree>
    <p:extLst>
      <p:ext uri="{BB962C8B-B14F-4D97-AF65-F5344CB8AC3E}">
        <p14:creationId xmlns:p14="http://schemas.microsoft.com/office/powerpoint/2010/main" val="91250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0B07160-D74C-4667-B718-23971FB0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24"/>
            <a:ext cx="13444538" cy="518087"/>
          </a:xfrm>
        </p:spPr>
        <p:txBody>
          <a:bodyPr>
            <a:normAutofit/>
          </a:bodyPr>
          <a:lstStyle/>
          <a:p>
            <a:pPr algn="ctr"/>
            <a:r>
              <a:rPr lang="es-PE" dirty="0"/>
              <a:t>Difusión del Conocimiento en la Región LAC</a:t>
            </a:r>
          </a:p>
        </p:txBody>
      </p:sp>
      <p:pic>
        <p:nvPicPr>
          <p:cNvPr id="1026" name="Picture 2" descr="Puede ser una imagen de una o varias personas y texto">
            <a:extLst>
              <a:ext uri="{FF2B5EF4-FFF2-40B4-BE49-F238E27FC236}">
                <a16:creationId xmlns:a16="http://schemas.microsoft.com/office/drawing/2014/main" id="{66097B7E-2790-4D7A-BD7B-91BFF766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" y="634611"/>
            <a:ext cx="5154366" cy="31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ede ser una imagen de una o varias personas y texto que dice &quot;WEBINAR DÍA MUNDIAL DE CONCIENCIACIÓN SOBRE TSUNAMIS EXPERIENCIAS DE CHILE, JAPÓN Y PERÚ eEx JICA-Perú apebeja YAMASAKI Peciliani delas Registro Zoom: Mg.JORGEMORALES MORALES susefeto D&amp;APEBEA 17:00 UITN 042021 2021 NOV Bo RIKENJapón También se llevará cabo la premiación de los ganadores del Segundo Concurso Internacional de Dibujo Pintura Sobre Tsunamis MX 19:00 18:00 Vía f LIVE 20:00 Ayudandoa OD facebook.com/apebeja 08:00 apon Organizado por: Grupo de Trabajo BJE E ABEJA 今田画 Gestión Invitan: Riesgo de Desastres de APEBEJA PEBEMO JiCA FELACBEJA FELACBEJA&quot;">
            <a:extLst>
              <a:ext uri="{FF2B5EF4-FFF2-40B4-BE49-F238E27FC236}">
                <a16:creationId xmlns:a16="http://schemas.microsoft.com/office/drawing/2014/main" id="{0F0BFF3F-9F70-4B94-9698-003FA87F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52" y="725494"/>
            <a:ext cx="4863317" cy="30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ede ser una imagen de texto">
            <a:extLst>
              <a:ext uri="{FF2B5EF4-FFF2-40B4-BE49-F238E27FC236}">
                <a16:creationId xmlns:a16="http://schemas.microsoft.com/office/drawing/2014/main" id="{79DE97C4-3976-4522-9D84-E89DFA1D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57" y="3878884"/>
            <a:ext cx="3580174" cy="35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5FE15CD-AA16-462F-A921-39E5B55E01B6}"/>
              </a:ext>
            </a:extLst>
          </p:cNvPr>
          <p:cNvSpPr txBox="1"/>
          <p:nvPr/>
        </p:nvSpPr>
        <p:spPr>
          <a:xfrm>
            <a:off x="5333400" y="66172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11,700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BEE3DE-2187-46F7-9482-F940C2720BBF}"/>
              </a:ext>
            </a:extLst>
          </p:cNvPr>
          <p:cNvSpPr txBox="1"/>
          <p:nvPr/>
        </p:nvSpPr>
        <p:spPr>
          <a:xfrm>
            <a:off x="4658894" y="33461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27,349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1400DF-DB7E-4559-BFA7-DC6ACC56AF70}"/>
              </a:ext>
            </a:extLst>
          </p:cNvPr>
          <p:cNvSpPr txBox="1"/>
          <p:nvPr/>
        </p:nvSpPr>
        <p:spPr>
          <a:xfrm>
            <a:off x="12417787" y="33461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20,761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D6D139-6F93-4559-86DD-FA83AA0D286F}"/>
              </a:ext>
            </a:extLst>
          </p:cNvPr>
          <p:cNvSpPr txBox="1"/>
          <p:nvPr/>
        </p:nvSpPr>
        <p:spPr>
          <a:xfrm>
            <a:off x="8576558" y="7256718"/>
            <a:ext cx="4867980" cy="26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3" b="1" dirty="0">
                <a:solidFill>
                  <a:srgbClr val="FF0000"/>
                </a:solidFill>
                <a:highlight>
                  <a:srgbClr val="FFFF00"/>
                </a:highlight>
              </a:rPr>
              <a:t>Número de personas alcanzadas, según información de Facebook</a:t>
            </a:r>
          </a:p>
        </p:txBody>
      </p:sp>
      <p:pic>
        <p:nvPicPr>
          <p:cNvPr id="1034" name="Picture 10" descr="No hay ninguna descripción de la foto disponible.">
            <a:extLst>
              <a:ext uri="{FF2B5EF4-FFF2-40B4-BE49-F238E27FC236}">
                <a16:creationId xmlns:a16="http://schemas.microsoft.com/office/drawing/2014/main" id="{F172BD5F-535E-4C99-994E-5A23BA66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54" y="1066188"/>
            <a:ext cx="2635207" cy="24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BE79AFFB-D528-4AB7-B8CF-368086897096}"/>
              </a:ext>
            </a:extLst>
          </p:cNvPr>
          <p:cNvSpPr/>
          <p:nvPr/>
        </p:nvSpPr>
        <p:spPr>
          <a:xfrm>
            <a:off x="5529535" y="3254566"/>
            <a:ext cx="256334" cy="294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68165-07CB-C3DF-8F25-7E995CD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30" y="3852116"/>
            <a:ext cx="5361957" cy="3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9897" y="1041644"/>
            <a:ext cx="1966383" cy="997582"/>
          </a:xfrm>
          <a:custGeom>
            <a:avLst/>
            <a:gdLst/>
            <a:ahLst/>
            <a:cxnLst/>
            <a:rect l="l" t="t" r="r" b="b"/>
            <a:pathLst>
              <a:path w="1564004" h="1201420">
                <a:moveTo>
                  <a:pt x="1173480" y="1200912"/>
                </a:moveTo>
                <a:lnTo>
                  <a:pt x="391667" y="1200912"/>
                </a:lnTo>
                <a:lnTo>
                  <a:pt x="391667" y="219455"/>
                </a:lnTo>
                <a:lnTo>
                  <a:pt x="0" y="219455"/>
                </a:lnTo>
                <a:lnTo>
                  <a:pt x="781812" y="0"/>
                </a:lnTo>
                <a:lnTo>
                  <a:pt x="1563624" y="219455"/>
                </a:lnTo>
                <a:lnTo>
                  <a:pt x="1173480" y="219455"/>
                </a:lnTo>
                <a:lnTo>
                  <a:pt x="1173480" y="1200912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7423" y="1367665"/>
            <a:ext cx="9749691" cy="432167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54289" rIns="0" bIns="0" rtlCol="0">
            <a:spAutoFit/>
          </a:bodyPr>
          <a:lstStyle/>
          <a:p>
            <a:pPr algn="ctr">
              <a:spcBef>
                <a:spcPts val="427"/>
              </a:spcBef>
            </a:pPr>
            <a:r>
              <a:rPr lang="es-PE" sz="2452" b="1" spc="-6">
                <a:uFill>
                  <a:solidFill>
                    <a:srgbClr val="000000"/>
                  </a:solidFill>
                </a:uFill>
                <a:latin typeface="+mn-lt"/>
                <a:cs typeface="UD デジタル 教科書体 NK-B"/>
              </a:rPr>
              <a:t>Implantación social, apoyo a la difusión a otros países: cooperación técnica</a:t>
            </a:r>
            <a:endParaRPr lang="es-PE" sz="2452">
              <a:latin typeface="+mn-lt"/>
              <a:cs typeface="UD デジタル 教科書体 NK-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665" y="2749117"/>
            <a:ext cx="13220004" cy="2351650"/>
          </a:xfrm>
          <a:custGeom>
            <a:avLst/>
            <a:gdLst/>
            <a:ahLst/>
            <a:cxnLst/>
            <a:rect l="l" t="t" r="r" b="b"/>
            <a:pathLst>
              <a:path w="9845040" h="1097279">
                <a:moveTo>
                  <a:pt x="9662160" y="1097280"/>
                </a:moveTo>
                <a:lnTo>
                  <a:pt x="182880" y="1097280"/>
                </a:lnTo>
                <a:lnTo>
                  <a:pt x="134408" y="1090718"/>
                </a:lnTo>
                <a:lnTo>
                  <a:pt x="90762" y="1072218"/>
                </a:lnTo>
                <a:lnTo>
                  <a:pt x="53721" y="1043559"/>
                </a:lnTo>
                <a:lnTo>
                  <a:pt x="25061" y="1006517"/>
                </a:lnTo>
                <a:lnTo>
                  <a:pt x="6561" y="962871"/>
                </a:lnTo>
                <a:lnTo>
                  <a:pt x="0" y="914400"/>
                </a:lnTo>
                <a:lnTo>
                  <a:pt x="0" y="182880"/>
                </a:lnTo>
                <a:lnTo>
                  <a:pt x="6561" y="133879"/>
                </a:lnTo>
                <a:lnTo>
                  <a:pt x="25061" y="90085"/>
                </a:lnTo>
                <a:lnTo>
                  <a:pt x="53721" y="53149"/>
                </a:lnTo>
                <a:lnTo>
                  <a:pt x="90762" y="24722"/>
                </a:lnTo>
                <a:lnTo>
                  <a:pt x="134408" y="6455"/>
                </a:lnTo>
                <a:lnTo>
                  <a:pt x="182880" y="0"/>
                </a:lnTo>
                <a:lnTo>
                  <a:pt x="9662160" y="0"/>
                </a:lnTo>
                <a:lnTo>
                  <a:pt x="9710631" y="6455"/>
                </a:lnTo>
                <a:lnTo>
                  <a:pt x="9754277" y="24722"/>
                </a:lnTo>
                <a:lnTo>
                  <a:pt x="9791318" y="53149"/>
                </a:lnTo>
                <a:lnTo>
                  <a:pt x="9819978" y="90085"/>
                </a:lnTo>
                <a:lnTo>
                  <a:pt x="9838478" y="133879"/>
                </a:lnTo>
                <a:lnTo>
                  <a:pt x="9845039" y="182880"/>
                </a:lnTo>
                <a:lnTo>
                  <a:pt x="9845039" y="914400"/>
                </a:lnTo>
                <a:lnTo>
                  <a:pt x="9838478" y="962871"/>
                </a:lnTo>
                <a:lnTo>
                  <a:pt x="9819978" y="1006517"/>
                </a:lnTo>
                <a:lnTo>
                  <a:pt x="9791318" y="1043559"/>
                </a:lnTo>
                <a:lnTo>
                  <a:pt x="9754277" y="1072218"/>
                </a:lnTo>
                <a:lnTo>
                  <a:pt x="9710631" y="1090718"/>
                </a:lnTo>
                <a:lnTo>
                  <a:pt x="9662160" y="109728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0526" y="2133962"/>
            <a:ext cx="6089218" cy="595891"/>
          </a:xfrm>
          <a:custGeom>
            <a:avLst/>
            <a:gdLst/>
            <a:ahLst/>
            <a:cxnLst/>
            <a:rect l="l" t="t" r="r" b="b"/>
            <a:pathLst>
              <a:path w="3220720" h="948689">
                <a:moveTo>
                  <a:pt x="3081527" y="948596"/>
                </a:moveTo>
                <a:lnTo>
                  <a:pt x="2746247" y="712376"/>
                </a:lnTo>
                <a:lnTo>
                  <a:pt x="2863595" y="712376"/>
                </a:lnTo>
                <a:lnTo>
                  <a:pt x="2846219" y="692459"/>
                </a:lnTo>
                <a:lnTo>
                  <a:pt x="2807546" y="653210"/>
                </a:lnTo>
                <a:lnTo>
                  <a:pt x="2763754" y="614768"/>
                </a:lnTo>
                <a:lnTo>
                  <a:pt x="2714977" y="577166"/>
                </a:lnTo>
                <a:lnTo>
                  <a:pt x="2661348" y="540436"/>
                </a:lnTo>
                <a:lnTo>
                  <a:pt x="2603000" y="504613"/>
                </a:lnTo>
                <a:lnTo>
                  <a:pt x="2540066" y="469730"/>
                </a:lnTo>
                <a:lnTo>
                  <a:pt x="2472680" y="435819"/>
                </a:lnTo>
                <a:lnTo>
                  <a:pt x="2437359" y="419239"/>
                </a:lnTo>
                <a:lnTo>
                  <a:pt x="2400974" y="402914"/>
                </a:lnTo>
                <a:lnTo>
                  <a:pt x="2363543" y="386849"/>
                </a:lnTo>
                <a:lnTo>
                  <a:pt x="2325082" y="371048"/>
                </a:lnTo>
                <a:lnTo>
                  <a:pt x="2285607" y="355515"/>
                </a:lnTo>
                <a:lnTo>
                  <a:pt x="2245136" y="340254"/>
                </a:lnTo>
                <a:lnTo>
                  <a:pt x="2203685" y="325270"/>
                </a:lnTo>
                <a:lnTo>
                  <a:pt x="2161270" y="310566"/>
                </a:lnTo>
                <a:lnTo>
                  <a:pt x="2117909" y="296146"/>
                </a:lnTo>
                <a:lnTo>
                  <a:pt x="2073617" y="282016"/>
                </a:lnTo>
                <a:lnTo>
                  <a:pt x="2028412" y="268178"/>
                </a:lnTo>
                <a:lnTo>
                  <a:pt x="1982310" y="254638"/>
                </a:lnTo>
                <a:lnTo>
                  <a:pt x="1935328" y="241399"/>
                </a:lnTo>
                <a:lnTo>
                  <a:pt x="1887482" y="228465"/>
                </a:lnTo>
                <a:lnTo>
                  <a:pt x="1838790" y="215841"/>
                </a:lnTo>
                <a:lnTo>
                  <a:pt x="1789267" y="203530"/>
                </a:lnTo>
                <a:lnTo>
                  <a:pt x="1738930" y="191538"/>
                </a:lnTo>
                <a:lnTo>
                  <a:pt x="1687796" y="179867"/>
                </a:lnTo>
                <a:lnTo>
                  <a:pt x="1635882" y="168523"/>
                </a:lnTo>
                <a:lnTo>
                  <a:pt x="1583204" y="157508"/>
                </a:lnTo>
                <a:lnTo>
                  <a:pt x="1529779" y="146829"/>
                </a:lnTo>
                <a:lnTo>
                  <a:pt x="1475623" y="136488"/>
                </a:lnTo>
                <a:lnTo>
                  <a:pt x="1420754" y="126489"/>
                </a:lnTo>
                <a:lnTo>
                  <a:pt x="1365187" y="116838"/>
                </a:lnTo>
                <a:lnTo>
                  <a:pt x="1308940" y="107537"/>
                </a:lnTo>
                <a:lnTo>
                  <a:pt x="1252029" y="98592"/>
                </a:lnTo>
                <a:lnTo>
                  <a:pt x="1194470" y="90006"/>
                </a:lnTo>
                <a:lnTo>
                  <a:pt x="1136281" y="81784"/>
                </a:lnTo>
                <a:lnTo>
                  <a:pt x="1077478" y="73929"/>
                </a:lnTo>
                <a:lnTo>
                  <a:pt x="1018077" y="66446"/>
                </a:lnTo>
                <a:lnTo>
                  <a:pt x="958096" y="59339"/>
                </a:lnTo>
                <a:lnTo>
                  <a:pt x="897551" y="52612"/>
                </a:lnTo>
                <a:lnTo>
                  <a:pt x="836458" y="46269"/>
                </a:lnTo>
                <a:lnTo>
                  <a:pt x="774834" y="40315"/>
                </a:lnTo>
                <a:lnTo>
                  <a:pt x="712696" y="34753"/>
                </a:lnTo>
                <a:lnTo>
                  <a:pt x="650060" y="29588"/>
                </a:lnTo>
                <a:lnTo>
                  <a:pt x="586944" y="24824"/>
                </a:lnTo>
                <a:lnTo>
                  <a:pt x="523363" y="20464"/>
                </a:lnTo>
                <a:lnTo>
                  <a:pt x="459335" y="16514"/>
                </a:lnTo>
                <a:lnTo>
                  <a:pt x="394875" y="12977"/>
                </a:lnTo>
                <a:lnTo>
                  <a:pt x="330002" y="9858"/>
                </a:lnTo>
                <a:lnTo>
                  <a:pt x="264730" y="7160"/>
                </a:lnTo>
                <a:lnTo>
                  <a:pt x="199078" y="4888"/>
                </a:lnTo>
                <a:lnTo>
                  <a:pt x="133060" y="3046"/>
                </a:lnTo>
                <a:lnTo>
                  <a:pt x="66696" y="1638"/>
                </a:lnTo>
                <a:lnTo>
                  <a:pt x="0" y="668"/>
                </a:lnTo>
                <a:lnTo>
                  <a:pt x="65698" y="120"/>
                </a:lnTo>
                <a:lnTo>
                  <a:pt x="131164" y="0"/>
                </a:lnTo>
                <a:lnTo>
                  <a:pt x="196381" y="302"/>
                </a:lnTo>
                <a:lnTo>
                  <a:pt x="261334" y="1023"/>
                </a:lnTo>
                <a:lnTo>
                  <a:pt x="326007" y="2161"/>
                </a:lnTo>
                <a:lnTo>
                  <a:pt x="390383" y="3710"/>
                </a:lnTo>
                <a:lnTo>
                  <a:pt x="454446" y="5668"/>
                </a:lnTo>
                <a:lnTo>
                  <a:pt x="518180" y="8030"/>
                </a:lnTo>
                <a:lnTo>
                  <a:pt x="581569" y="10794"/>
                </a:lnTo>
                <a:lnTo>
                  <a:pt x="644597" y="13955"/>
                </a:lnTo>
                <a:lnTo>
                  <a:pt x="707248" y="17509"/>
                </a:lnTo>
                <a:lnTo>
                  <a:pt x="769506" y="21454"/>
                </a:lnTo>
                <a:lnTo>
                  <a:pt x="831354" y="25785"/>
                </a:lnTo>
                <a:lnTo>
                  <a:pt x="892777" y="30499"/>
                </a:lnTo>
                <a:lnTo>
                  <a:pt x="953759" y="35592"/>
                </a:lnTo>
                <a:lnTo>
                  <a:pt x="1014283" y="41061"/>
                </a:lnTo>
                <a:lnTo>
                  <a:pt x="1074333" y="46901"/>
                </a:lnTo>
                <a:lnTo>
                  <a:pt x="1133893" y="53110"/>
                </a:lnTo>
                <a:lnTo>
                  <a:pt x="1192948" y="59683"/>
                </a:lnTo>
                <a:lnTo>
                  <a:pt x="1251480" y="66617"/>
                </a:lnTo>
                <a:lnTo>
                  <a:pt x="1309474" y="73908"/>
                </a:lnTo>
                <a:lnTo>
                  <a:pt x="1366915" y="81553"/>
                </a:lnTo>
                <a:lnTo>
                  <a:pt x="1423784" y="89547"/>
                </a:lnTo>
                <a:lnTo>
                  <a:pt x="1480068" y="97888"/>
                </a:lnTo>
                <a:lnTo>
                  <a:pt x="1535749" y="106571"/>
                </a:lnTo>
                <a:lnTo>
                  <a:pt x="1590811" y="115593"/>
                </a:lnTo>
                <a:lnTo>
                  <a:pt x="1645239" y="124950"/>
                </a:lnTo>
                <a:lnTo>
                  <a:pt x="1699016" y="134639"/>
                </a:lnTo>
                <a:lnTo>
                  <a:pt x="1752127" y="144656"/>
                </a:lnTo>
                <a:lnTo>
                  <a:pt x="1804554" y="154997"/>
                </a:lnTo>
                <a:lnTo>
                  <a:pt x="1856282" y="165659"/>
                </a:lnTo>
                <a:lnTo>
                  <a:pt x="1907295" y="176637"/>
                </a:lnTo>
                <a:lnTo>
                  <a:pt x="1957577" y="187929"/>
                </a:lnTo>
                <a:lnTo>
                  <a:pt x="2007112" y="199531"/>
                </a:lnTo>
                <a:lnTo>
                  <a:pt x="2055883" y="211438"/>
                </a:lnTo>
                <a:lnTo>
                  <a:pt x="2103875" y="223648"/>
                </a:lnTo>
                <a:lnTo>
                  <a:pt x="2151071" y="236156"/>
                </a:lnTo>
                <a:lnTo>
                  <a:pt x="2197456" y="248960"/>
                </a:lnTo>
                <a:lnTo>
                  <a:pt x="2243013" y="262055"/>
                </a:lnTo>
                <a:lnTo>
                  <a:pt x="2287725" y="275437"/>
                </a:lnTo>
                <a:lnTo>
                  <a:pt x="2331578" y="289104"/>
                </a:lnTo>
                <a:lnTo>
                  <a:pt x="2374555" y="303051"/>
                </a:lnTo>
                <a:lnTo>
                  <a:pt x="2416640" y="317274"/>
                </a:lnTo>
                <a:lnTo>
                  <a:pt x="2457816" y="331771"/>
                </a:lnTo>
                <a:lnTo>
                  <a:pt x="2498068" y="346537"/>
                </a:lnTo>
                <a:lnTo>
                  <a:pt x="2537380" y="361569"/>
                </a:lnTo>
                <a:lnTo>
                  <a:pt x="2575735" y="376862"/>
                </a:lnTo>
                <a:lnTo>
                  <a:pt x="2613118" y="392415"/>
                </a:lnTo>
                <a:lnTo>
                  <a:pt x="2649512" y="408222"/>
                </a:lnTo>
                <a:lnTo>
                  <a:pt x="2684901" y="424280"/>
                </a:lnTo>
                <a:lnTo>
                  <a:pt x="2752600" y="457135"/>
                </a:lnTo>
                <a:lnTo>
                  <a:pt x="2816087" y="490950"/>
                </a:lnTo>
                <a:lnTo>
                  <a:pt x="2875233" y="525697"/>
                </a:lnTo>
                <a:lnTo>
                  <a:pt x="2929909" y="561346"/>
                </a:lnTo>
                <a:lnTo>
                  <a:pt x="2979986" y="597867"/>
                </a:lnTo>
                <a:lnTo>
                  <a:pt x="3025336" y="635232"/>
                </a:lnTo>
                <a:lnTo>
                  <a:pt x="3065830" y="673412"/>
                </a:lnTo>
                <a:lnTo>
                  <a:pt x="3101339" y="712376"/>
                </a:lnTo>
                <a:lnTo>
                  <a:pt x="3220211" y="712376"/>
                </a:lnTo>
                <a:lnTo>
                  <a:pt x="3081527" y="948596"/>
                </a:lnTo>
                <a:close/>
              </a:path>
            </a:pathLst>
          </a:custGeom>
          <a:solidFill>
            <a:srgbClr val="C4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3084" y="2144376"/>
            <a:ext cx="6197249" cy="552589"/>
          </a:xfrm>
          <a:custGeom>
            <a:avLst/>
            <a:gdLst/>
            <a:ahLst/>
            <a:cxnLst/>
            <a:rect l="l" t="t" r="r" b="b"/>
            <a:pathLst>
              <a:path w="3319779" h="949960">
                <a:moveTo>
                  <a:pt x="237743" y="949452"/>
                </a:moveTo>
                <a:lnTo>
                  <a:pt x="0" y="949452"/>
                </a:lnTo>
                <a:lnTo>
                  <a:pt x="795" y="927666"/>
                </a:lnTo>
                <a:lnTo>
                  <a:pt x="7107" y="884459"/>
                </a:lnTo>
                <a:lnTo>
                  <a:pt x="19600" y="841774"/>
                </a:lnTo>
                <a:lnTo>
                  <a:pt x="38139" y="799652"/>
                </a:lnTo>
                <a:lnTo>
                  <a:pt x="62588" y="758136"/>
                </a:lnTo>
                <a:lnTo>
                  <a:pt x="92811" y="717267"/>
                </a:lnTo>
                <a:lnTo>
                  <a:pt x="128672" y="677087"/>
                </a:lnTo>
                <a:lnTo>
                  <a:pt x="170036" y="637639"/>
                </a:lnTo>
                <a:lnTo>
                  <a:pt x="216766" y="598964"/>
                </a:lnTo>
                <a:lnTo>
                  <a:pt x="268727" y="561104"/>
                </a:lnTo>
                <a:lnTo>
                  <a:pt x="325783" y="524100"/>
                </a:lnTo>
                <a:lnTo>
                  <a:pt x="387799" y="487996"/>
                </a:lnTo>
                <a:lnTo>
                  <a:pt x="454637" y="452833"/>
                </a:lnTo>
                <a:lnTo>
                  <a:pt x="489823" y="435618"/>
                </a:lnTo>
                <a:lnTo>
                  <a:pt x="526163" y="418653"/>
                </a:lnTo>
                <a:lnTo>
                  <a:pt x="563642" y="401945"/>
                </a:lnTo>
                <a:lnTo>
                  <a:pt x="602241" y="385498"/>
                </a:lnTo>
                <a:lnTo>
                  <a:pt x="641945" y="369317"/>
                </a:lnTo>
                <a:lnTo>
                  <a:pt x="682735" y="353409"/>
                </a:lnTo>
                <a:lnTo>
                  <a:pt x="724596" y="337778"/>
                </a:lnTo>
                <a:lnTo>
                  <a:pt x="767509" y="322429"/>
                </a:lnTo>
                <a:lnTo>
                  <a:pt x="811459" y="307368"/>
                </a:lnTo>
                <a:lnTo>
                  <a:pt x="856427" y="292600"/>
                </a:lnTo>
                <a:lnTo>
                  <a:pt x="902398" y="278129"/>
                </a:lnTo>
                <a:lnTo>
                  <a:pt x="949354" y="263963"/>
                </a:lnTo>
                <a:lnTo>
                  <a:pt x="997278" y="250105"/>
                </a:lnTo>
                <a:lnTo>
                  <a:pt x="1046153" y="236561"/>
                </a:lnTo>
                <a:lnTo>
                  <a:pt x="1095962" y="223336"/>
                </a:lnTo>
                <a:lnTo>
                  <a:pt x="1146689" y="210435"/>
                </a:lnTo>
                <a:lnTo>
                  <a:pt x="1198316" y="197864"/>
                </a:lnTo>
                <a:lnTo>
                  <a:pt x="1250826" y="185627"/>
                </a:lnTo>
                <a:lnTo>
                  <a:pt x="1304202" y="173731"/>
                </a:lnTo>
                <a:lnTo>
                  <a:pt x="1358428" y="162180"/>
                </a:lnTo>
                <a:lnTo>
                  <a:pt x="1413486" y="150980"/>
                </a:lnTo>
                <a:lnTo>
                  <a:pt x="1469360" y="140136"/>
                </a:lnTo>
                <a:lnTo>
                  <a:pt x="1526031" y="129652"/>
                </a:lnTo>
                <a:lnTo>
                  <a:pt x="1583485" y="119535"/>
                </a:lnTo>
                <a:lnTo>
                  <a:pt x="1641702" y="109790"/>
                </a:lnTo>
                <a:lnTo>
                  <a:pt x="1700667" y="100421"/>
                </a:lnTo>
                <a:lnTo>
                  <a:pt x="1760363" y="91434"/>
                </a:lnTo>
                <a:lnTo>
                  <a:pt x="1820772" y="82835"/>
                </a:lnTo>
                <a:lnTo>
                  <a:pt x="1881877" y="74628"/>
                </a:lnTo>
                <a:lnTo>
                  <a:pt x="1943663" y="66819"/>
                </a:lnTo>
                <a:lnTo>
                  <a:pt x="2006110" y="59413"/>
                </a:lnTo>
                <a:lnTo>
                  <a:pt x="2069203" y="52415"/>
                </a:lnTo>
                <a:lnTo>
                  <a:pt x="2132925" y="45830"/>
                </a:lnTo>
                <a:lnTo>
                  <a:pt x="2197259" y="39664"/>
                </a:lnTo>
                <a:lnTo>
                  <a:pt x="2262187" y="33923"/>
                </a:lnTo>
                <a:lnTo>
                  <a:pt x="2327693" y="28610"/>
                </a:lnTo>
                <a:lnTo>
                  <a:pt x="2393759" y="23732"/>
                </a:lnTo>
                <a:lnTo>
                  <a:pt x="2460369" y="19294"/>
                </a:lnTo>
                <a:lnTo>
                  <a:pt x="2527506" y="15300"/>
                </a:lnTo>
                <a:lnTo>
                  <a:pt x="2595153" y="11757"/>
                </a:lnTo>
                <a:lnTo>
                  <a:pt x="2663293" y="8669"/>
                </a:lnTo>
                <a:lnTo>
                  <a:pt x="2731908" y="6042"/>
                </a:lnTo>
                <a:lnTo>
                  <a:pt x="2800982" y="3881"/>
                </a:lnTo>
                <a:lnTo>
                  <a:pt x="2870498" y="2190"/>
                </a:lnTo>
                <a:lnTo>
                  <a:pt x="2940439" y="977"/>
                </a:lnTo>
                <a:lnTo>
                  <a:pt x="3010788" y="245"/>
                </a:lnTo>
                <a:lnTo>
                  <a:pt x="3081527" y="0"/>
                </a:lnTo>
                <a:lnTo>
                  <a:pt x="3319271" y="0"/>
                </a:lnTo>
                <a:lnTo>
                  <a:pt x="3248532" y="245"/>
                </a:lnTo>
                <a:lnTo>
                  <a:pt x="3178183" y="977"/>
                </a:lnTo>
                <a:lnTo>
                  <a:pt x="3108242" y="2190"/>
                </a:lnTo>
                <a:lnTo>
                  <a:pt x="3038726" y="3881"/>
                </a:lnTo>
                <a:lnTo>
                  <a:pt x="2969652" y="6042"/>
                </a:lnTo>
                <a:lnTo>
                  <a:pt x="2901037" y="8669"/>
                </a:lnTo>
                <a:lnTo>
                  <a:pt x="2832897" y="11757"/>
                </a:lnTo>
                <a:lnTo>
                  <a:pt x="2765250" y="15300"/>
                </a:lnTo>
                <a:lnTo>
                  <a:pt x="2698113" y="19294"/>
                </a:lnTo>
                <a:lnTo>
                  <a:pt x="2631503" y="23732"/>
                </a:lnTo>
                <a:lnTo>
                  <a:pt x="2565437" y="28610"/>
                </a:lnTo>
                <a:lnTo>
                  <a:pt x="2499931" y="33923"/>
                </a:lnTo>
                <a:lnTo>
                  <a:pt x="2435003" y="39664"/>
                </a:lnTo>
                <a:lnTo>
                  <a:pt x="2370669" y="45830"/>
                </a:lnTo>
                <a:lnTo>
                  <a:pt x="2306947" y="52415"/>
                </a:lnTo>
                <a:lnTo>
                  <a:pt x="2243854" y="59413"/>
                </a:lnTo>
                <a:lnTo>
                  <a:pt x="2181407" y="66819"/>
                </a:lnTo>
                <a:lnTo>
                  <a:pt x="2119621" y="74628"/>
                </a:lnTo>
                <a:lnTo>
                  <a:pt x="2058516" y="82835"/>
                </a:lnTo>
                <a:lnTo>
                  <a:pt x="1998107" y="91434"/>
                </a:lnTo>
                <a:lnTo>
                  <a:pt x="1938411" y="100421"/>
                </a:lnTo>
                <a:lnTo>
                  <a:pt x="1879446" y="109790"/>
                </a:lnTo>
                <a:lnTo>
                  <a:pt x="1821229" y="119535"/>
                </a:lnTo>
                <a:lnTo>
                  <a:pt x="1763775" y="129652"/>
                </a:lnTo>
                <a:lnTo>
                  <a:pt x="1707104" y="140136"/>
                </a:lnTo>
                <a:lnTo>
                  <a:pt x="1651230" y="150980"/>
                </a:lnTo>
                <a:lnTo>
                  <a:pt x="1596172" y="162180"/>
                </a:lnTo>
                <a:lnTo>
                  <a:pt x="1541946" y="173731"/>
                </a:lnTo>
                <a:lnTo>
                  <a:pt x="1488570" y="185627"/>
                </a:lnTo>
                <a:lnTo>
                  <a:pt x="1436060" y="197864"/>
                </a:lnTo>
                <a:lnTo>
                  <a:pt x="1384433" y="210435"/>
                </a:lnTo>
                <a:lnTo>
                  <a:pt x="1333706" y="223336"/>
                </a:lnTo>
                <a:lnTo>
                  <a:pt x="1283897" y="236561"/>
                </a:lnTo>
                <a:lnTo>
                  <a:pt x="1235022" y="250105"/>
                </a:lnTo>
                <a:lnTo>
                  <a:pt x="1187098" y="263963"/>
                </a:lnTo>
                <a:lnTo>
                  <a:pt x="1140142" y="278129"/>
                </a:lnTo>
                <a:lnTo>
                  <a:pt x="1094171" y="292600"/>
                </a:lnTo>
                <a:lnTo>
                  <a:pt x="1049203" y="307368"/>
                </a:lnTo>
                <a:lnTo>
                  <a:pt x="1005253" y="322429"/>
                </a:lnTo>
                <a:lnTo>
                  <a:pt x="962340" y="337778"/>
                </a:lnTo>
                <a:lnTo>
                  <a:pt x="920479" y="353409"/>
                </a:lnTo>
                <a:lnTo>
                  <a:pt x="879689" y="369317"/>
                </a:lnTo>
                <a:lnTo>
                  <a:pt x="839985" y="385498"/>
                </a:lnTo>
                <a:lnTo>
                  <a:pt x="801386" y="401945"/>
                </a:lnTo>
                <a:lnTo>
                  <a:pt x="763907" y="418653"/>
                </a:lnTo>
                <a:lnTo>
                  <a:pt x="727567" y="435618"/>
                </a:lnTo>
                <a:lnTo>
                  <a:pt x="692381" y="452833"/>
                </a:lnTo>
                <a:lnTo>
                  <a:pt x="658367" y="470295"/>
                </a:lnTo>
                <a:lnTo>
                  <a:pt x="593923" y="505933"/>
                </a:lnTo>
                <a:lnTo>
                  <a:pt x="534371" y="542492"/>
                </a:lnTo>
                <a:lnTo>
                  <a:pt x="479845" y="579929"/>
                </a:lnTo>
                <a:lnTo>
                  <a:pt x="430482" y="618202"/>
                </a:lnTo>
                <a:lnTo>
                  <a:pt x="386418" y="657269"/>
                </a:lnTo>
                <a:lnTo>
                  <a:pt x="347789" y="697088"/>
                </a:lnTo>
                <a:lnTo>
                  <a:pt x="314730" y="737618"/>
                </a:lnTo>
                <a:lnTo>
                  <a:pt x="287377" y="778816"/>
                </a:lnTo>
                <a:lnTo>
                  <a:pt x="265866" y="820640"/>
                </a:lnTo>
                <a:lnTo>
                  <a:pt x="250333" y="863049"/>
                </a:lnTo>
                <a:lnTo>
                  <a:pt x="240913" y="906000"/>
                </a:lnTo>
                <a:lnTo>
                  <a:pt x="238539" y="927666"/>
                </a:lnTo>
                <a:lnTo>
                  <a:pt x="237743" y="949452"/>
                </a:lnTo>
                <a:close/>
              </a:path>
            </a:pathLst>
          </a:custGeom>
          <a:solidFill>
            <a:srgbClr val="9EB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3084" y="2144376"/>
            <a:ext cx="11043634" cy="559178"/>
          </a:xfrm>
          <a:custGeom>
            <a:avLst/>
            <a:gdLst/>
            <a:ahLst/>
            <a:cxnLst/>
            <a:rect l="l" t="t" r="r" b="b"/>
            <a:pathLst>
              <a:path w="6421120" h="949960">
                <a:moveTo>
                  <a:pt x="3200400" y="1524"/>
                </a:moveTo>
                <a:lnTo>
                  <a:pt x="3267096" y="2493"/>
                </a:lnTo>
                <a:lnTo>
                  <a:pt x="3333460" y="3902"/>
                </a:lnTo>
                <a:lnTo>
                  <a:pt x="3399478" y="5744"/>
                </a:lnTo>
                <a:lnTo>
                  <a:pt x="3465130" y="8016"/>
                </a:lnTo>
                <a:lnTo>
                  <a:pt x="3530402" y="10714"/>
                </a:lnTo>
                <a:lnTo>
                  <a:pt x="3595275" y="13833"/>
                </a:lnTo>
                <a:lnTo>
                  <a:pt x="3659735" y="17370"/>
                </a:lnTo>
                <a:lnTo>
                  <a:pt x="3723763" y="21320"/>
                </a:lnTo>
                <a:lnTo>
                  <a:pt x="3787344" y="25679"/>
                </a:lnTo>
                <a:lnTo>
                  <a:pt x="3850460" y="30444"/>
                </a:lnTo>
                <a:lnTo>
                  <a:pt x="3913096" y="35609"/>
                </a:lnTo>
                <a:lnTo>
                  <a:pt x="3975234" y="41171"/>
                </a:lnTo>
                <a:lnTo>
                  <a:pt x="4036858" y="47125"/>
                </a:lnTo>
                <a:lnTo>
                  <a:pt x="4097951" y="53468"/>
                </a:lnTo>
                <a:lnTo>
                  <a:pt x="4158496" y="60195"/>
                </a:lnTo>
                <a:lnTo>
                  <a:pt x="4218477" y="67302"/>
                </a:lnTo>
                <a:lnTo>
                  <a:pt x="4277878" y="74785"/>
                </a:lnTo>
                <a:lnTo>
                  <a:pt x="4336681" y="82639"/>
                </a:lnTo>
                <a:lnTo>
                  <a:pt x="4394870" y="90862"/>
                </a:lnTo>
                <a:lnTo>
                  <a:pt x="4452429" y="99448"/>
                </a:lnTo>
                <a:lnTo>
                  <a:pt x="4509340" y="108393"/>
                </a:lnTo>
                <a:lnTo>
                  <a:pt x="4565587" y="117693"/>
                </a:lnTo>
                <a:lnTo>
                  <a:pt x="4621154" y="127345"/>
                </a:lnTo>
                <a:lnTo>
                  <a:pt x="4676023" y="137343"/>
                </a:lnTo>
                <a:lnTo>
                  <a:pt x="4730179" y="147684"/>
                </a:lnTo>
                <a:lnTo>
                  <a:pt x="4783604" y="158364"/>
                </a:lnTo>
                <a:lnTo>
                  <a:pt x="4836282" y="169378"/>
                </a:lnTo>
                <a:lnTo>
                  <a:pt x="4888196" y="180723"/>
                </a:lnTo>
                <a:lnTo>
                  <a:pt x="4939330" y="192394"/>
                </a:lnTo>
                <a:lnTo>
                  <a:pt x="4989667" y="204386"/>
                </a:lnTo>
                <a:lnTo>
                  <a:pt x="5039190" y="216697"/>
                </a:lnTo>
                <a:lnTo>
                  <a:pt x="5087883" y="229321"/>
                </a:lnTo>
                <a:lnTo>
                  <a:pt x="5135728" y="242255"/>
                </a:lnTo>
                <a:lnTo>
                  <a:pt x="5182710" y="255494"/>
                </a:lnTo>
                <a:lnTo>
                  <a:pt x="5228812" y="269034"/>
                </a:lnTo>
                <a:lnTo>
                  <a:pt x="5274018" y="282872"/>
                </a:lnTo>
                <a:lnTo>
                  <a:pt x="5318309" y="297002"/>
                </a:lnTo>
                <a:lnTo>
                  <a:pt x="5361671" y="311422"/>
                </a:lnTo>
                <a:lnTo>
                  <a:pt x="5404085" y="326125"/>
                </a:lnTo>
                <a:lnTo>
                  <a:pt x="5445536" y="341110"/>
                </a:lnTo>
                <a:lnTo>
                  <a:pt x="5486008" y="356371"/>
                </a:lnTo>
                <a:lnTo>
                  <a:pt x="5525482" y="371904"/>
                </a:lnTo>
                <a:lnTo>
                  <a:pt x="5563943" y="387705"/>
                </a:lnTo>
                <a:lnTo>
                  <a:pt x="5601374" y="403770"/>
                </a:lnTo>
                <a:lnTo>
                  <a:pt x="5637759" y="420094"/>
                </a:lnTo>
                <a:lnTo>
                  <a:pt x="5673080" y="436675"/>
                </a:lnTo>
                <a:lnTo>
                  <a:pt x="5707321" y="453507"/>
                </a:lnTo>
                <a:lnTo>
                  <a:pt x="5772498" y="487908"/>
                </a:lnTo>
                <a:lnTo>
                  <a:pt x="5833155" y="523265"/>
                </a:lnTo>
                <a:lnTo>
                  <a:pt x="5889160" y="559546"/>
                </a:lnTo>
                <a:lnTo>
                  <a:pt x="5940380" y="596716"/>
                </a:lnTo>
                <a:lnTo>
                  <a:pt x="5986681" y="634742"/>
                </a:lnTo>
                <a:lnTo>
                  <a:pt x="6027931" y="673592"/>
                </a:lnTo>
                <a:lnTo>
                  <a:pt x="6063996" y="713232"/>
                </a:lnTo>
                <a:lnTo>
                  <a:pt x="5946648" y="713232"/>
                </a:lnTo>
                <a:lnTo>
                  <a:pt x="6281927" y="949451"/>
                </a:lnTo>
                <a:lnTo>
                  <a:pt x="6420611" y="713232"/>
                </a:lnTo>
                <a:lnTo>
                  <a:pt x="6301740" y="713232"/>
                </a:lnTo>
                <a:lnTo>
                  <a:pt x="6284389" y="693370"/>
                </a:lnTo>
                <a:lnTo>
                  <a:pt x="6245779" y="654228"/>
                </a:lnTo>
                <a:lnTo>
                  <a:pt x="6202072" y="615892"/>
                </a:lnTo>
                <a:lnTo>
                  <a:pt x="6153401" y="578392"/>
                </a:lnTo>
                <a:lnTo>
                  <a:pt x="6099901" y="541762"/>
                </a:lnTo>
                <a:lnTo>
                  <a:pt x="6041704" y="506033"/>
                </a:lnTo>
                <a:lnTo>
                  <a:pt x="5978945" y="471238"/>
                </a:lnTo>
                <a:lnTo>
                  <a:pt x="5911759" y="437411"/>
                </a:lnTo>
                <a:lnTo>
                  <a:pt x="5876547" y="420870"/>
                </a:lnTo>
                <a:lnTo>
                  <a:pt x="5840278" y="404582"/>
                </a:lnTo>
                <a:lnTo>
                  <a:pt x="5802969" y="388553"/>
                </a:lnTo>
                <a:lnTo>
                  <a:pt x="5764637" y="372785"/>
                </a:lnTo>
                <a:lnTo>
                  <a:pt x="5725299" y="357284"/>
                </a:lnTo>
                <a:lnTo>
                  <a:pt x="5684971" y="342053"/>
                </a:lnTo>
                <a:lnTo>
                  <a:pt x="5643670" y="327096"/>
                </a:lnTo>
                <a:lnTo>
                  <a:pt x="5601413" y="312417"/>
                </a:lnTo>
                <a:lnTo>
                  <a:pt x="5558216" y="298020"/>
                </a:lnTo>
                <a:lnTo>
                  <a:pt x="5514096" y="283910"/>
                </a:lnTo>
                <a:lnTo>
                  <a:pt x="5469071" y="270090"/>
                </a:lnTo>
                <a:lnTo>
                  <a:pt x="5423156" y="256565"/>
                </a:lnTo>
                <a:lnTo>
                  <a:pt x="5376368" y="243338"/>
                </a:lnTo>
                <a:lnTo>
                  <a:pt x="5328725" y="230413"/>
                </a:lnTo>
                <a:lnTo>
                  <a:pt x="5280243" y="217796"/>
                </a:lnTo>
                <a:lnTo>
                  <a:pt x="5230939" y="205489"/>
                </a:lnTo>
                <a:lnTo>
                  <a:pt x="5180829" y="193496"/>
                </a:lnTo>
                <a:lnTo>
                  <a:pt x="5129930" y="181823"/>
                </a:lnTo>
                <a:lnTo>
                  <a:pt x="5078260" y="170472"/>
                </a:lnTo>
                <a:lnTo>
                  <a:pt x="5025834" y="159449"/>
                </a:lnTo>
                <a:lnTo>
                  <a:pt x="4972669" y="148756"/>
                </a:lnTo>
                <a:lnTo>
                  <a:pt x="4918783" y="138398"/>
                </a:lnTo>
                <a:lnTo>
                  <a:pt x="4864192" y="128380"/>
                </a:lnTo>
                <a:lnTo>
                  <a:pt x="4808912" y="118705"/>
                </a:lnTo>
                <a:lnTo>
                  <a:pt x="4752961" y="109377"/>
                </a:lnTo>
                <a:lnTo>
                  <a:pt x="4696356" y="100400"/>
                </a:lnTo>
                <a:lnTo>
                  <a:pt x="4639112" y="91778"/>
                </a:lnTo>
                <a:lnTo>
                  <a:pt x="4581247" y="83516"/>
                </a:lnTo>
                <a:lnTo>
                  <a:pt x="4522777" y="75617"/>
                </a:lnTo>
                <a:lnTo>
                  <a:pt x="4463720" y="68086"/>
                </a:lnTo>
                <a:lnTo>
                  <a:pt x="4404092" y="60927"/>
                </a:lnTo>
                <a:lnTo>
                  <a:pt x="4343909" y="54143"/>
                </a:lnTo>
                <a:lnTo>
                  <a:pt x="4283189" y="47739"/>
                </a:lnTo>
                <a:lnTo>
                  <a:pt x="4221948" y="41718"/>
                </a:lnTo>
                <a:lnTo>
                  <a:pt x="4160203" y="36086"/>
                </a:lnTo>
                <a:lnTo>
                  <a:pt x="4097970" y="30845"/>
                </a:lnTo>
                <a:lnTo>
                  <a:pt x="4035268" y="26000"/>
                </a:lnTo>
                <a:lnTo>
                  <a:pt x="3972111" y="21555"/>
                </a:lnTo>
                <a:lnTo>
                  <a:pt x="3908517" y="17514"/>
                </a:lnTo>
                <a:lnTo>
                  <a:pt x="3844504" y="13882"/>
                </a:lnTo>
                <a:lnTo>
                  <a:pt x="3780086" y="10661"/>
                </a:lnTo>
                <a:lnTo>
                  <a:pt x="3715282" y="7857"/>
                </a:lnTo>
                <a:lnTo>
                  <a:pt x="3650107" y="5473"/>
                </a:lnTo>
                <a:lnTo>
                  <a:pt x="3584580" y="3513"/>
                </a:lnTo>
                <a:lnTo>
                  <a:pt x="3518716" y="1982"/>
                </a:lnTo>
                <a:lnTo>
                  <a:pt x="3452532" y="883"/>
                </a:lnTo>
                <a:lnTo>
                  <a:pt x="3386045" y="221"/>
                </a:lnTo>
                <a:lnTo>
                  <a:pt x="3319272" y="0"/>
                </a:lnTo>
                <a:lnTo>
                  <a:pt x="3081528" y="0"/>
                </a:lnTo>
                <a:lnTo>
                  <a:pt x="3010788" y="245"/>
                </a:lnTo>
                <a:lnTo>
                  <a:pt x="2940439" y="977"/>
                </a:lnTo>
                <a:lnTo>
                  <a:pt x="2870498" y="2190"/>
                </a:lnTo>
                <a:lnTo>
                  <a:pt x="2800982" y="3881"/>
                </a:lnTo>
                <a:lnTo>
                  <a:pt x="2731908" y="6042"/>
                </a:lnTo>
                <a:lnTo>
                  <a:pt x="2663293" y="8669"/>
                </a:lnTo>
                <a:lnTo>
                  <a:pt x="2595153" y="11757"/>
                </a:lnTo>
                <a:lnTo>
                  <a:pt x="2527506" y="15300"/>
                </a:lnTo>
                <a:lnTo>
                  <a:pt x="2460370" y="19294"/>
                </a:lnTo>
                <a:lnTo>
                  <a:pt x="2393759" y="23732"/>
                </a:lnTo>
                <a:lnTo>
                  <a:pt x="2327693" y="28610"/>
                </a:lnTo>
                <a:lnTo>
                  <a:pt x="2262187" y="33923"/>
                </a:lnTo>
                <a:lnTo>
                  <a:pt x="2197259" y="39664"/>
                </a:lnTo>
                <a:lnTo>
                  <a:pt x="2132925" y="45830"/>
                </a:lnTo>
                <a:lnTo>
                  <a:pt x="2069204" y="52415"/>
                </a:lnTo>
                <a:lnTo>
                  <a:pt x="2006110" y="59413"/>
                </a:lnTo>
                <a:lnTo>
                  <a:pt x="1943663" y="66819"/>
                </a:lnTo>
                <a:lnTo>
                  <a:pt x="1881878" y="74628"/>
                </a:lnTo>
                <a:lnTo>
                  <a:pt x="1820772" y="82835"/>
                </a:lnTo>
                <a:lnTo>
                  <a:pt x="1760363" y="91434"/>
                </a:lnTo>
                <a:lnTo>
                  <a:pt x="1700667" y="100421"/>
                </a:lnTo>
                <a:lnTo>
                  <a:pt x="1641702" y="109790"/>
                </a:lnTo>
                <a:lnTo>
                  <a:pt x="1583485" y="119535"/>
                </a:lnTo>
                <a:lnTo>
                  <a:pt x="1526032" y="129652"/>
                </a:lnTo>
                <a:lnTo>
                  <a:pt x="1469360" y="140136"/>
                </a:lnTo>
                <a:lnTo>
                  <a:pt x="1413486" y="150980"/>
                </a:lnTo>
                <a:lnTo>
                  <a:pt x="1358428" y="162180"/>
                </a:lnTo>
                <a:lnTo>
                  <a:pt x="1304202" y="173731"/>
                </a:lnTo>
                <a:lnTo>
                  <a:pt x="1250826" y="185627"/>
                </a:lnTo>
                <a:lnTo>
                  <a:pt x="1198316" y="197864"/>
                </a:lnTo>
                <a:lnTo>
                  <a:pt x="1146689" y="210435"/>
                </a:lnTo>
                <a:lnTo>
                  <a:pt x="1095962" y="223336"/>
                </a:lnTo>
                <a:lnTo>
                  <a:pt x="1046153" y="236561"/>
                </a:lnTo>
                <a:lnTo>
                  <a:pt x="997278" y="250105"/>
                </a:lnTo>
                <a:lnTo>
                  <a:pt x="949354" y="263963"/>
                </a:lnTo>
                <a:lnTo>
                  <a:pt x="902398" y="278129"/>
                </a:lnTo>
                <a:lnTo>
                  <a:pt x="856427" y="292600"/>
                </a:lnTo>
                <a:lnTo>
                  <a:pt x="811459" y="307368"/>
                </a:lnTo>
                <a:lnTo>
                  <a:pt x="767509" y="322429"/>
                </a:lnTo>
                <a:lnTo>
                  <a:pt x="724596" y="337778"/>
                </a:lnTo>
                <a:lnTo>
                  <a:pt x="682735" y="353409"/>
                </a:lnTo>
                <a:lnTo>
                  <a:pt x="641945" y="369317"/>
                </a:lnTo>
                <a:lnTo>
                  <a:pt x="602241" y="385498"/>
                </a:lnTo>
                <a:lnTo>
                  <a:pt x="563642" y="401945"/>
                </a:lnTo>
                <a:lnTo>
                  <a:pt x="526163" y="418653"/>
                </a:lnTo>
                <a:lnTo>
                  <a:pt x="489823" y="435618"/>
                </a:lnTo>
                <a:lnTo>
                  <a:pt x="454637" y="452833"/>
                </a:lnTo>
                <a:lnTo>
                  <a:pt x="420624" y="470295"/>
                </a:lnTo>
                <a:lnTo>
                  <a:pt x="356180" y="505933"/>
                </a:lnTo>
                <a:lnTo>
                  <a:pt x="296627" y="542492"/>
                </a:lnTo>
                <a:lnTo>
                  <a:pt x="242101" y="579929"/>
                </a:lnTo>
                <a:lnTo>
                  <a:pt x="192738" y="618202"/>
                </a:lnTo>
                <a:lnTo>
                  <a:pt x="148674" y="657269"/>
                </a:lnTo>
                <a:lnTo>
                  <a:pt x="110045" y="697088"/>
                </a:lnTo>
                <a:lnTo>
                  <a:pt x="76986" y="737618"/>
                </a:lnTo>
                <a:lnTo>
                  <a:pt x="49633" y="778816"/>
                </a:lnTo>
                <a:lnTo>
                  <a:pt x="28122" y="820640"/>
                </a:lnTo>
                <a:lnTo>
                  <a:pt x="12589" y="863049"/>
                </a:lnTo>
                <a:lnTo>
                  <a:pt x="3170" y="906000"/>
                </a:lnTo>
                <a:lnTo>
                  <a:pt x="0" y="949451"/>
                </a:lnTo>
                <a:lnTo>
                  <a:pt x="237743" y="949451"/>
                </a:lnTo>
                <a:lnTo>
                  <a:pt x="238539" y="927666"/>
                </a:lnTo>
                <a:lnTo>
                  <a:pt x="240913" y="906000"/>
                </a:lnTo>
                <a:lnTo>
                  <a:pt x="250333" y="863049"/>
                </a:lnTo>
                <a:lnTo>
                  <a:pt x="265866" y="820640"/>
                </a:lnTo>
                <a:lnTo>
                  <a:pt x="287377" y="778816"/>
                </a:lnTo>
                <a:lnTo>
                  <a:pt x="314730" y="737618"/>
                </a:lnTo>
                <a:lnTo>
                  <a:pt x="347789" y="697088"/>
                </a:lnTo>
                <a:lnTo>
                  <a:pt x="386418" y="657269"/>
                </a:lnTo>
                <a:lnTo>
                  <a:pt x="430482" y="618202"/>
                </a:lnTo>
                <a:lnTo>
                  <a:pt x="479845" y="579929"/>
                </a:lnTo>
                <a:lnTo>
                  <a:pt x="534371" y="542492"/>
                </a:lnTo>
                <a:lnTo>
                  <a:pt x="593923" y="505933"/>
                </a:lnTo>
                <a:lnTo>
                  <a:pt x="658367" y="470295"/>
                </a:lnTo>
                <a:lnTo>
                  <a:pt x="692381" y="452833"/>
                </a:lnTo>
                <a:lnTo>
                  <a:pt x="727567" y="435618"/>
                </a:lnTo>
                <a:lnTo>
                  <a:pt x="763907" y="418653"/>
                </a:lnTo>
                <a:lnTo>
                  <a:pt x="801386" y="401945"/>
                </a:lnTo>
                <a:lnTo>
                  <a:pt x="839985" y="385498"/>
                </a:lnTo>
                <a:lnTo>
                  <a:pt x="879689" y="369317"/>
                </a:lnTo>
                <a:lnTo>
                  <a:pt x="920479" y="353409"/>
                </a:lnTo>
                <a:lnTo>
                  <a:pt x="962340" y="337778"/>
                </a:lnTo>
                <a:lnTo>
                  <a:pt x="1005253" y="322429"/>
                </a:lnTo>
                <a:lnTo>
                  <a:pt x="1049203" y="307368"/>
                </a:lnTo>
                <a:lnTo>
                  <a:pt x="1094171" y="292600"/>
                </a:lnTo>
                <a:lnTo>
                  <a:pt x="1140142" y="278129"/>
                </a:lnTo>
                <a:lnTo>
                  <a:pt x="1187098" y="263963"/>
                </a:lnTo>
                <a:lnTo>
                  <a:pt x="1235022" y="250105"/>
                </a:lnTo>
                <a:lnTo>
                  <a:pt x="1283897" y="236561"/>
                </a:lnTo>
                <a:lnTo>
                  <a:pt x="1333706" y="223336"/>
                </a:lnTo>
                <a:lnTo>
                  <a:pt x="1384433" y="210435"/>
                </a:lnTo>
                <a:lnTo>
                  <a:pt x="1436060" y="197864"/>
                </a:lnTo>
                <a:lnTo>
                  <a:pt x="1488570" y="185627"/>
                </a:lnTo>
                <a:lnTo>
                  <a:pt x="1541946" y="173731"/>
                </a:lnTo>
                <a:lnTo>
                  <a:pt x="1596172" y="162180"/>
                </a:lnTo>
                <a:lnTo>
                  <a:pt x="1651230" y="150980"/>
                </a:lnTo>
                <a:lnTo>
                  <a:pt x="1707104" y="140136"/>
                </a:lnTo>
                <a:lnTo>
                  <a:pt x="1763775" y="129652"/>
                </a:lnTo>
                <a:lnTo>
                  <a:pt x="1821229" y="119535"/>
                </a:lnTo>
                <a:lnTo>
                  <a:pt x="1879446" y="109790"/>
                </a:lnTo>
                <a:lnTo>
                  <a:pt x="1938411" y="100421"/>
                </a:lnTo>
                <a:lnTo>
                  <a:pt x="1998107" y="91434"/>
                </a:lnTo>
                <a:lnTo>
                  <a:pt x="2058516" y="82835"/>
                </a:lnTo>
                <a:lnTo>
                  <a:pt x="2119622" y="74628"/>
                </a:lnTo>
                <a:lnTo>
                  <a:pt x="2181407" y="66819"/>
                </a:lnTo>
                <a:lnTo>
                  <a:pt x="2243854" y="59413"/>
                </a:lnTo>
                <a:lnTo>
                  <a:pt x="2306948" y="52415"/>
                </a:lnTo>
                <a:lnTo>
                  <a:pt x="2370669" y="45830"/>
                </a:lnTo>
                <a:lnTo>
                  <a:pt x="2435003" y="39664"/>
                </a:lnTo>
                <a:lnTo>
                  <a:pt x="2499931" y="33923"/>
                </a:lnTo>
                <a:lnTo>
                  <a:pt x="2565437" y="28610"/>
                </a:lnTo>
                <a:lnTo>
                  <a:pt x="2631503" y="23732"/>
                </a:lnTo>
                <a:lnTo>
                  <a:pt x="2698113" y="19294"/>
                </a:lnTo>
                <a:lnTo>
                  <a:pt x="2765250" y="15300"/>
                </a:lnTo>
                <a:lnTo>
                  <a:pt x="2832897" y="11757"/>
                </a:lnTo>
                <a:lnTo>
                  <a:pt x="2901037" y="8669"/>
                </a:lnTo>
                <a:lnTo>
                  <a:pt x="2969652" y="6042"/>
                </a:lnTo>
                <a:lnTo>
                  <a:pt x="3038726" y="3881"/>
                </a:lnTo>
                <a:lnTo>
                  <a:pt x="3108242" y="2190"/>
                </a:lnTo>
                <a:lnTo>
                  <a:pt x="3178183" y="977"/>
                </a:lnTo>
                <a:lnTo>
                  <a:pt x="3248532" y="245"/>
                </a:lnTo>
                <a:lnTo>
                  <a:pt x="3319272" y="0"/>
                </a:lnTo>
              </a:path>
            </a:pathLst>
          </a:custGeom>
          <a:ln w="13716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48536" y="2058794"/>
            <a:ext cx="6529104" cy="431361"/>
          </a:xfrm>
          <a:prstGeom prst="rect">
            <a:avLst/>
          </a:prstGeom>
          <a:solidFill>
            <a:srgbClr val="C4DFB3"/>
          </a:solidFill>
        </p:spPr>
        <p:txBody>
          <a:bodyPr vert="horz" wrap="square" lIns="0" tIns="53491" rIns="0" bIns="0" rtlCol="0">
            <a:spAutoFit/>
          </a:bodyPr>
          <a:lstStyle/>
          <a:p>
            <a:pPr marL="126152" algn="ctr">
              <a:spcBef>
                <a:spcPts val="421"/>
              </a:spcBef>
            </a:pPr>
            <a:r>
              <a:rPr lang="es-PE" sz="2452" b="1" spc="-19" dirty="0">
                <a:uFill>
                  <a:solidFill>
                    <a:srgbClr val="000000"/>
                  </a:solidFill>
                </a:uFill>
                <a:latin typeface="+mn-lt"/>
                <a:cs typeface="UD デジタル 教科書体 NK-B"/>
              </a:rPr>
              <a:t>Cursos en Japón y cursos internacionales de JICA</a:t>
            </a:r>
            <a:endParaRPr sz="2452" dirty="0">
              <a:latin typeface="+mn-lt"/>
              <a:cs typeface="UD デジタル 教科書体 NK-B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9150" y="2900575"/>
            <a:ext cx="5985044" cy="398308"/>
          </a:xfrm>
          <a:prstGeom prst="rect">
            <a:avLst/>
          </a:prstGeom>
        </p:spPr>
        <p:txBody>
          <a:bodyPr vert="horz" wrap="square" lIns="0" tIns="20758" rIns="0" bIns="0" rtlCol="0">
            <a:spAutoFit/>
          </a:bodyPr>
          <a:lstStyle/>
          <a:p>
            <a:pPr marL="15969">
              <a:spcBef>
                <a:spcPts val="163"/>
              </a:spcBef>
            </a:pPr>
            <a:r>
              <a:rPr lang="es-NI" sz="2452" b="1" spc="-50" dirty="0">
                <a:uFill>
                  <a:solidFill>
                    <a:srgbClr val="000000"/>
                  </a:solidFill>
                </a:uFill>
                <a:latin typeface="+mn-lt"/>
                <a:cs typeface="UD デジタル 教科書体 NK-B"/>
              </a:rPr>
              <a:t>Investigación conjunta internacional</a:t>
            </a:r>
            <a:r>
              <a:rPr sz="2452" b="1" spc="-50" dirty="0">
                <a:uFill>
                  <a:solidFill>
                    <a:srgbClr val="000000"/>
                  </a:solidFill>
                </a:uFill>
                <a:latin typeface="+mn-lt"/>
                <a:cs typeface="UD デジタル 教科書体 NK-B"/>
              </a:rPr>
              <a:t>: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S</a:t>
            </a:r>
            <a:r>
              <a:rPr lang="en-US"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 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A</a:t>
            </a:r>
            <a:r>
              <a:rPr lang="en-US"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 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T</a:t>
            </a:r>
            <a:r>
              <a:rPr lang="en-US"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 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R</a:t>
            </a:r>
            <a:r>
              <a:rPr lang="en-US"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 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E</a:t>
            </a:r>
            <a:r>
              <a:rPr lang="en-US"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 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P</a:t>
            </a:r>
            <a:r>
              <a:rPr lang="en-US"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  </a:t>
            </a:r>
            <a:r>
              <a:rPr sz="2452" b="1" spc="-377" dirty="0">
                <a:uFill>
                  <a:solidFill>
                    <a:srgbClr val="000000"/>
                  </a:solidFill>
                </a:uFill>
                <a:latin typeface="+mn-lt"/>
                <a:cs typeface="游明朝 Demibold"/>
              </a:rPr>
              <a:t>S</a:t>
            </a:r>
            <a:endParaRPr sz="2452" dirty="0">
              <a:latin typeface="+mn-lt"/>
              <a:cs typeface="游明朝 D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27088" y="2905395"/>
            <a:ext cx="3458071" cy="2035242"/>
          </a:xfrm>
          <a:prstGeom prst="rect">
            <a:avLst/>
          </a:prstGeom>
          <a:solidFill>
            <a:srgbClr val="FFBF00"/>
          </a:solidFill>
          <a:ln w="21336">
            <a:solidFill>
              <a:srgbClr val="41709C"/>
            </a:solidFill>
          </a:ln>
        </p:spPr>
        <p:txBody>
          <a:bodyPr vert="horz" wrap="square" lIns="0" tIns="44709" rIns="0" bIns="0" rtlCol="0">
            <a:spAutoFit/>
          </a:bodyPr>
          <a:lstStyle/>
          <a:p>
            <a:pPr algn="ctr">
              <a:spcBef>
                <a:spcPts val="352"/>
              </a:spcBef>
            </a:pPr>
            <a:r>
              <a:rPr lang="es-PE" sz="3332" spc="-31" dirty="0">
                <a:latin typeface="+mn-lt"/>
                <a:cs typeface="HGP明朝E"/>
              </a:rPr>
              <a:t>Japón</a:t>
            </a:r>
            <a:endParaRPr lang="en-US" sz="2400" spc="-13" dirty="0">
              <a:latin typeface="+mn-lt"/>
              <a:cs typeface="HGP明朝E"/>
            </a:endParaRPr>
          </a:p>
          <a:p>
            <a:pPr algn="ctr">
              <a:lnSpc>
                <a:spcPct val="100000"/>
              </a:lnSpc>
            </a:pPr>
            <a:endParaRPr lang="en-US" sz="2400" spc="-13" dirty="0">
              <a:latin typeface="+mn-lt"/>
              <a:cs typeface="HGP明朝E"/>
            </a:endParaRPr>
          </a:p>
          <a:p>
            <a:pPr algn="ctr">
              <a:lnSpc>
                <a:spcPct val="100000"/>
              </a:lnSpc>
            </a:pPr>
            <a:endParaRPr lang="en-US" sz="2400" spc="-13" dirty="0">
              <a:latin typeface="+mn-lt"/>
              <a:cs typeface="HGP明朝E"/>
            </a:endParaRPr>
          </a:p>
          <a:p>
            <a:pPr algn="ctr">
              <a:lnSpc>
                <a:spcPct val="100000"/>
              </a:lnSpc>
            </a:pPr>
            <a:endParaRPr lang="en-US" sz="2400" spc="-13" dirty="0">
              <a:latin typeface="+mn-lt"/>
              <a:cs typeface="HGP明朝E"/>
            </a:endParaRPr>
          </a:p>
          <a:p>
            <a:pPr algn="ctr">
              <a:lnSpc>
                <a:spcPct val="100000"/>
              </a:lnSpc>
            </a:pPr>
            <a:endParaRPr lang="en-US" sz="2400" spc="-13" dirty="0">
              <a:latin typeface="+mn-lt"/>
              <a:cs typeface="HGP明朝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069" y="3462538"/>
            <a:ext cx="3146373" cy="1070683"/>
          </a:xfrm>
          <a:prstGeom prst="rect">
            <a:avLst/>
          </a:prstGeom>
          <a:solidFill>
            <a:srgbClr val="91CF50"/>
          </a:solidFill>
          <a:ln w="21336">
            <a:solidFill>
              <a:srgbClr val="41709C"/>
            </a:solidFill>
          </a:ln>
        </p:spPr>
        <p:txBody>
          <a:bodyPr vert="horz" wrap="square" lIns="0" tIns="44709" rIns="0" bIns="0" rtlCol="0">
            <a:spAutoFit/>
          </a:bodyPr>
          <a:lstStyle/>
          <a:p>
            <a:pPr marL="798" algn="ctr">
              <a:spcBef>
                <a:spcPts val="352"/>
              </a:spcBef>
            </a:pPr>
            <a:r>
              <a:rPr lang="en-US" sz="3332" spc="-25" dirty="0">
                <a:latin typeface="+mn-lt"/>
                <a:cs typeface="HGP明朝E"/>
              </a:rPr>
              <a:t>Per</a:t>
            </a:r>
            <a:r>
              <a:rPr lang="es-PE" sz="3332" spc="-25" dirty="0">
                <a:latin typeface="+mn-lt"/>
                <a:cs typeface="HGP明朝E"/>
              </a:rPr>
              <a:t>ú</a:t>
            </a:r>
            <a:endParaRPr sz="3332" dirty="0">
              <a:latin typeface="+mn-lt"/>
              <a:cs typeface="HGP明朝E"/>
            </a:endParaRPr>
          </a:p>
          <a:p>
            <a:pPr marL="798" algn="ctr"/>
            <a:r>
              <a:rPr lang="es-PE" sz="3332" spc="-13" dirty="0">
                <a:latin typeface="+mn-lt"/>
                <a:cs typeface="HGP明朝E"/>
              </a:rPr>
              <a:t>CISMID-UNI</a:t>
            </a:r>
            <a:endParaRPr sz="3332" dirty="0">
              <a:latin typeface="+mn-lt"/>
              <a:cs typeface="HGP明朝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43085" y="5141661"/>
            <a:ext cx="11076658" cy="656011"/>
            <a:chOff x="2291333" y="4679442"/>
            <a:chExt cx="6158865" cy="963294"/>
          </a:xfrm>
        </p:grpSpPr>
        <p:sp>
          <p:nvSpPr>
            <p:cNvPr id="18" name="object 18"/>
            <p:cNvSpPr/>
            <p:nvPr/>
          </p:nvSpPr>
          <p:spPr>
            <a:xfrm>
              <a:off x="2298192" y="4686300"/>
              <a:ext cx="3084830" cy="949325"/>
            </a:xfrm>
            <a:custGeom>
              <a:avLst/>
              <a:gdLst/>
              <a:ahLst/>
              <a:cxnLst/>
              <a:rect l="l" t="t" r="r" b="b"/>
              <a:pathLst>
                <a:path w="3084829" h="949325">
                  <a:moveTo>
                    <a:pt x="2953256" y="948726"/>
                  </a:moveTo>
                  <a:lnTo>
                    <a:pt x="2887977" y="948423"/>
                  </a:lnTo>
                  <a:lnTo>
                    <a:pt x="2822974" y="947659"/>
                  </a:lnTo>
                  <a:lnTo>
                    <a:pt x="2758266" y="946438"/>
                  </a:lnTo>
                  <a:lnTo>
                    <a:pt x="2693870" y="944763"/>
                  </a:lnTo>
                  <a:lnTo>
                    <a:pt x="2629805" y="942638"/>
                  </a:lnTo>
                  <a:lnTo>
                    <a:pt x="2566087" y="940069"/>
                  </a:lnTo>
                  <a:lnTo>
                    <a:pt x="2502736" y="937060"/>
                  </a:lnTo>
                  <a:lnTo>
                    <a:pt x="2439769" y="933613"/>
                  </a:lnTo>
                  <a:lnTo>
                    <a:pt x="2377203" y="929735"/>
                  </a:lnTo>
                  <a:lnTo>
                    <a:pt x="2315056" y="925429"/>
                  </a:lnTo>
                  <a:lnTo>
                    <a:pt x="2253347" y="920699"/>
                  </a:lnTo>
                  <a:lnTo>
                    <a:pt x="2192093" y="915549"/>
                  </a:lnTo>
                  <a:lnTo>
                    <a:pt x="2131311" y="909985"/>
                  </a:lnTo>
                  <a:lnTo>
                    <a:pt x="2071020" y="904009"/>
                  </a:lnTo>
                  <a:lnTo>
                    <a:pt x="2011238" y="897627"/>
                  </a:lnTo>
                  <a:lnTo>
                    <a:pt x="1951981" y="890842"/>
                  </a:lnTo>
                  <a:lnTo>
                    <a:pt x="1893269" y="883659"/>
                  </a:lnTo>
                  <a:lnTo>
                    <a:pt x="1835119" y="876082"/>
                  </a:lnTo>
                  <a:lnTo>
                    <a:pt x="1777548" y="868115"/>
                  </a:lnTo>
                  <a:lnTo>
                    <a:pt x="1720575" y="859763"/>
                  </a:lnTo>
                  <a:lnTo>
                    <a:pt x="1664217" y="851029"/>
                  </a:lnTo>
                  <a:lnTo>
                    <a:pt x="1608492" y="841919"/>
                  </a:lnTo>
                  <a:lnTo>
                    <a:pt x="1553418" y="832435"/>
                  </a:lnTo>
                  <a:lnTo>
                    <a:pt x="1499012" y="822583"/>
                  </a:lnTo>
                  <a:lnTo>
                    <a:pt x="1445294" y="812367"/>
                  </a:lnTo>
                  <a:lnTo>
                    <a:pt x="1392279" y="801791"/>
                  </a:lnTo>
                  <a:lnTo>
                    <a:pt x="1339987" y="790859"/>
                  </a:lnTo>
                  <a:lnTo>
                    <a:pt x="1288434" y="779575"/>
                  </a:lnTo>
                  <a:lnTo>
                    <a:pt x="1237640" y="767944"/>
                  </a:lnTo>
                  <a:lnTo>
                    <a:pt x="1187620" y="755970"/>
                  </a:lnTo>
                  <a:lnTo>
                    <a:pt x="1138395" y="743657"/>
                  </a:lnTo>
                  <a:lnTo>
                    <a:pt x="1089980" y="731009"/>
                  </a:lnTo>
                  <a:lnTo>
                    <a:pt x="1042395" y="718031"/>
                  </a:lnTo>
                  <a:lnTo>
                    <a:pt x="995656" y="704727"/>
                  </a:lnTo>
                  <a:lnTo>
                    <a:pt x="949782" y="691101"/>
                  </a:lnTo>
                  <a:lnTo>
                    <a:pt x="904790" y="677158"/>
                  </a:lnTo>
                  <a:lnTo>
                    <a:pt x="860698" y="662901"/>
                  </a:lnTo>
                  <a:lnTo>
                    <a:pt x="817525" y="648335"/>
                  </a:lnTo>
                  <a:lnTo>
                    <a:pt x="775287" y="633464"/>
                  </a:lnTo>
                  <a:lnTo>
                    <a:pt x="734003" y="618292"/>
                  </a:lnTo>
                  <a:lnTo>
                    <a:pt x="693690" y="602824"/>
                  </a:lnTo>
                  <a:lnTo>
                    <a:pt x="654367" y="587063"/>
                  </a:lnTo>
                  <a:lnTo>
                    <a:pt x="616051" y="571015"/>
                  </a:lnTo>
                  <a:lnTo>
                    <a:pt x="578760" y="554683"/>
                  </a:lnTo>
                  <a:lnTo>
                    <a:pt x="542511" y="538072"/>
                  </a:lnTo>
                  <a:lnTo>
                    <a:pt x="507323" y="521185"/>
                  </a:lnTo>
                  <a:lnTo>
                    <a:pt x="473213" y="504027"/>
                  </a:lnTo>
                  <a:lnTo>
                    <a:pt x="408300" y="468916"/>
                  </a:lnTo>
                  <a:lnTo>
                    <a:pt x="347913" y="432772"/>
                  </a:lnTo>
                  <a:lnTo>
                    <a:pt x="292196" y="395629"/>
                  </a:lnTo>
                  <a:lnTo>
                    <a:pt x="241291" y="357520"/>
                  </a:lnTo>
                  <a:lnTo>
                    <a:pt x="195340" y="318481"/>
                  </a:lnTo>
                  <a:lnTo>
                    <a:pt x="154486" y="278544"/>
                  </a:lnTo>
                  <a:lnTo>
                    <a:pt x="118872" y="237743"/>
                  </a:lnTo>
                  <a:lnTo>
                    <a:pt x="0" y="237743"/>
                  </a:lnTo>
                  <a:lnTo>
                    <a:pt x="143256" y="0"/>
                  </a:lnTo>
                  <a:lnTo>
                    <a:pt x="473964" y="237743"/>
                  </a:lnTo>
                  <a:lnTo>
                    <a:pt x="356616" y="237743"/>
                  </a:lnTo>
                  <a:lnTo>
                    <a:pt x="374025" y="258606"/>
                  </a:lnTo>
                  <a:lnTo>
                    <a:pt x="412978" y="299685"/>
                  </a:lnTo>
                  <a:lnTo>
                    <a:pt x="457320" y="339869"/>
                  </a:lnTo>
                  <a:lnTo>
                    <a:pt x="506903" y="379122"/>
                  </a:lnTo>
                  <a:lnTo>
                    <a:pt x="561580" y="417405"/>
                  </a:lnTo>
                  <a:lnTo>
                    <a:pt x="621202" y="454680"/>
                  </a:lnTo>
                  <a:lnTo>
                    <a:pt x="685622" y="490910"/>
                  </a:lnTo>
                  <a:lnTo>
                    <a:pt x="719585" y="508621"/>
                  </a:lnTo>
                  <a:lnTo>
                    <a:pt x="754692" y="526057"/>
                  </a:lnTo>
                  <a:lnTo>
                    <a:pt x="790924" y="543212"/>
                  </a:lnTo>
                  <a:lnTo>
                    <a:pt x="828264" y="560082"/>
                  </a:lnTo>
                  <a:lnTo>
                    <a:pt x="866693" y="576662"/>
                  </a:lnTo>
                  <a:lnTo>
                    <a:pt x="906192" y="592948"/>
                  </a:lnTo>
                  <a:lnTo>
                    <a:pt x="946742" y="608935"/>
                  </a:lnTo>
                  <a:lnTo>
                    <a:pt x="988326" y="624618"/>
                  </a:lnTo>
                  <a:lnTo>
                    <a:pt x="1030924" y="639992"/>
                  </a:lnTo>
                  <a:lnTo>
                    <a:pt x="1074519" y="655052"/>
                  </a:lnTo>
                  <a:lnTo>
                    <a:pt x="1119092" y="669794"/>
                  </a:lnTo>
                  <a:lnTo>
                    <a:pt x="1164624" y="684214"/>
                  </a:lnTo>
                  <a:lnTo>
                    <a:pt x="1211098" y="698306"/>
                  </a:lnTo>
                  <a:lnTo>
                    <a:pt x="1258493" y="712065"/>
                  </a:lnTo>
                  <a:lnTo>
                    <a:pt x="1306793" y="725487"/>
                  </a:lnTo>
                  <a:lnTo>
                    <a:pt x="1355978" y="738568"/>
                  </a:lnTo>
                  <a:lnTo>
                    <a:pt x="1406031" y="751302"/>
                  </a:lnTo>
                  <a:lnTo>
                    <a:pt x="1456932" y="763685"/>
                  </a:lnTo>
                  <a:lnTo>
                    <a:pt x="1508663" y="775711"/>
                  </a:lnTo>
                  <a:lnTo>
                    <a:pt x="1561206" y="787377"/>
                  </a:lnTo>
                  <a:lnTo>
                    <a:pt x="1614542" y="798677"/>
                  </a:lnTo>
                  <a:lnTo>
                    <a:pt x="1668653" y="809607"/>
                  </a:lnTo>
                  <a:lnTo>
                    <a:pt x="1723521" y="820163"/>
                  </a:lnTo>
                  <a:lnTo>
                    <a:pt x="1779126" y="830338"/>
                  </a:lnTo>
                  <a:lnTo>
                    <a:pt x="1835450" y="840129"/>
                  </a:lnTo>
                  <a:lnTo>
                    <a:pt x="1892476" y="849531"/>
                  </a:lnTo>
                  <a:lnTo>
                    <a:pt x="1950184" y="858539"/>
                  </a:lnTo>
                  <a:lnTo>
                    <a:pt x="2008556" y="867148"/>
                  </a:lnTo>
                  <a:lnTo>
                    <a:pt x="2067573" y="875354"/>
                  </a:lnTo>
                  <a:lnTo>
                    <a:pt x="2127217" y="883152"/>
                  </a:lnTo>
                  <a:lnTo>
                    <a:pt x="2187471" y="890537"/>
                  </a:lnTo>
                  <a:lnTo>
                    <a:pt x="2248314" y="897504"/>
                  </a:lnTo>
                  <a:lnTo>
                    <a:pt x="2309729" y="904049"/>
                  </a:lnTo>
                  <a:lnTo>
                    <a:pt x="2371697" y="910167"/>
                  </a:lnTo>
                  <a:lnTo>
                    <a:pt x="2434199" y="915853"/>
                  </a:lnTo>
                  <a:lnTo>
                    <a:pt x="2497218" y="921103"/>
                  </a:lnTo>
                  <a:lnTo>
                    <a:pt x="2560735" y="925912"/>
                  </a:lnTo>
                  <a:lnTo>
                    <a:pt x="2624732" y="930274"/>
                  </a:lnTo>
                  <a:lnTo>
                    <a:pt x="2689189" y="934186"/>
                  </a:lnTo>
                  <a:lnTo>
                    <a:pt x="2754088" y="937643"/>
                  </a:lnTo>
                  <a:lnTo>
                    <a:pt x="2819412" y="940639"/>
                  </a:lnTo>
                  <a:lnTo>
                    <a:pt x="2885140" y="943170"/>
                  </a:lnTo>
                  <a:lnTo>
                    <a:pt x="2951256" y="945232"/>
                  </a:lnTo>
                  <a:lnTo>
                    <a:pt x="3017741" y="946819"/>
                  </a:lnTo>
                  <a:lnTo>
                    <a:pt x="3084575" y="947927"/>
                  </a:lnTo>
                  <a:lnTo>
                    <a:pt x="3018795" y="948562"/>
                  </a:lnTo>
                  <a:lnTo>
                    <a:pt x="2953256" y="948726"/>
                  </a:lnTo>
                  <a:close/>
                </a:path>
              </a:pathLst>
            </a:custGeom>
            <a:solidFill>
              <a:srgbClr val="F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895" y="4686299"/>
              <a:ext cx="3179445" cy="949960"/>
            </a:xfrm>
            <a:custGeom>
              <a:avLst/>
              <a:gdLst/>
              <a:ahLst/>
              <a:cxnLst/>
              <a:rect l="l" t="t" r="r" b="b"/>
              <a:pathLst>
                <a:path w="3179445" h="949960">
                  <a:moveTo>
                    <a:pt x="237743" y="949451"/>
                  </a:moveTo>
                  <a:lnTo>
                    <a:pt x="0" y="949451"/>
                  </a:lnTo>
                  <a:lnTo>
                    <a:pt x="69433" y="949192"/>
                  </a:lnTo>
                  <a:lnTo>
                    <a:pt x="138472" y="948418"/>
                  </a:lnTo>
                  <a:lnTo>
                    <a:pt x="207099" y="947134"/>
                  </a:lnTo>
                  <a:lnTo>
                    <a:pt x="275296" y="945347"/>
                  </a:lnTo>
                  <a:lnTo>
                    <a:pt x="343045" y="943062"/>
                  </a:lnTo>
                  <a:lnTo>
                    <a:pt x="410329" y="940285"/>
                  </a:lnTo>
                  <a:lnTo>
                    <a:pt x="477130" y="937022"/>
                  </a:lnTo>
                  <a:lnTo>
                    <a:pt x="543431" y="933278"/>
                  </a:lnTo>
                  <a:lnTo>
                    <a:pt x="609214" y="929058"/>
                  </a:lnTo>
                  <a:lnTo>
                    <a:pt x="674461" y="924370"/>
                  </a:lnTo>
                  <a:lnTo>
                    <a:pt x="739154" y="919218"/>
                  </a:lnTo>
                  <a:lnTo>
                    <a:pt x="803276" y="913608"/>
                  </a:lnTo>
                  <a:lnTo>
                    <a:pt x="866810" y="907546"/>
                  </a:lnTo>
                  <a:lnTo>
                    <a:pt x="929737" y="901037"/>
                  </a:lnTo>
                  <a:lnTo>
                    <a:pt x="992040" y="894088"/>
                  </a:lnTo>
                  <a:lnTo>
                    <a:pt x="1053702" y="886703"/>
                  </a:lnTo>
                  <a:lnTo>
                    <a:pt x="1114704" y="878889"/>
                  </a:lnTo>
                  <a:lnTo>
                    <a:pt x="1175029" y="870652"/>
                  </a:lnTo>
                  <a:lnTo>
                    <a:pt x="1234660" y="861996"/>
                  </a:lnTo>
                  <a:lnTo>
                    <a:pt x="1293578" y="852929"/>
                  </a:lnTo>
                  <a:lnTo>
                    <a:pt x="1351766" y="843454"/>
                  </a:lnTo>
                  <a:lnTo>
                    <a:pt x="1409207" y="833579"/>
                  </a:lnTo>
                  <a:lnTo>
                    <a:pt x="1465883" y="823309"/>
                  </a:lnTo>
                  <a:lnTo>
                    <a:pt x="1521775" y="812649"/>
                  </a:lnTo>
                  <a:lnTo>
                    <a:pt x="1576867" y="801606"/>
                  </a:lnTo>
                  <a:lnTo>
                    <a:pt x="1631141" y="790184"/>
                  </a:lnTo>
                  <a:lnTo>
                    <a:pt x="1684580" y="778391"/>
                  </a:lnTo>
                  <a:lnTo>
                    <a:pt x="1737164" y="766230"/>
                  </a:lnTo>
                  <a:lnTo>
                    <a:pt x="1788878" y="753709"/>
                  </a:lnTo>
                  <a:lnTo>
                    <a:pt x="1839703" y="740832"/>
                  </a:lnTo>
                  <a:lnTo>
                    <a:pt x="1889621" y="727606"/>
                  </a:lnTo>
                  <a:lnTo>
                    <a:pt x="1938616" y="714037"/>
                  </a:lnTo>
                  <a:lnTo>
                    <a:pt x="1986669" y="700129"/>
                  </a:lnTo>
                  <a:lnTo>
                    <a:pt x="2033762" y="685888"/>
                  </a:lnTo>
                  <a:lnTo>
                    <a:pt x="2079878" y="671322"/>
                  </a:lnTo>
                  <a:lnTo>
                    <a:pt x="2125000" y="656434"/>
                  </a:lnTo>
                  <a:lnTo>
                    <a:pt x="2169110" y="641230"/>
                  </a:lnTo>
                  <a:lnTo>
                    <a:pt x="2212189" y="625718"/>
                  </a:lnTo>
                  <a:lnTo>
                    <a:pt x="2254221" y="609901"/>
                  </a:lnTo>
                  <a:lnTo>
                    <a:pt x="2295188" y="593786"/>
                  </a:lnTo>
                  <a:lnTo>
                    <a:pt x="2335072" y="577379"/>
                  </a:lnTo>
                  <a:lnTo>
                    <a:pt x="2373855" y="560685"/>
                  </a:lnTo>
                  <a:lnTo>
                    <a:pt x="2411520" y="543710"/>
                  </a:lnTo>
                  <a:lnTo>
                    <a:pt x="2448049" y="526460"/>
                  </a:lnTo>
                  <a:lnTo>
                    <a:pt x="2483425" y="508940"/>
                  </a:lnTo>
                  <a:lnTo>
                    <a:pt x="2517630" y="491156"/>
                  </a:lnTo>
                  <a:lnTo>
                    <a:pt x="2582455" y="454819"/>
                  </a:lnTo>
                  <a:lnTo>
                    <a:pt x="2642384" y="417496"/>
                  </a:lnTo>
                  <a:lnTo>
                    <a:pt x="2697276" y="379230"/>
                  </a:lnTo>
                  <a:lnTo>
                    <a:pt x="2746989" y="340069"/>
                  </a:lnTo>
                  <a:lnTo>
                    <a:pt x="2791382" y="300057"/>
                  </a:lnTo>
                  <a:lnTo>
                    <a:pt x="2830314" y="259240"/>
                  </a:lnTo>
                  <a:lnTo>
                    <a:pt x="2863644" y="217665"/>
                  </a:lnTo>
                  <a:lnTo>
                    <a:pt x="2891231" y="175376"/>
                  </a:lnTo>
                  <a:lnTo>
                    <a:pt x="2912933" y="132419"/>
                  </a:lnTo>
                  <a:lnTo>
                    <a:pt x="2928609" y="88841"/>
                  </a:lnTo>
                  <a:lnTo>
                    <a:pt x="2938118" y="44686"/>
                  </a:lnTo>
                  <a:lnTo>
                    <a:pt x="2941319" y="0"/>
                  </a:lnTo>
                  <a:lnTo>
                    <a:pt x="3179063" y="0"/>
                  </a:lnTo>
                  <a:lnTo>
                    <a:pt x="3175862" y="44686"/>
                  </a:lnTo>
                  <a:lnTo>
                    <a:pt x="3166353" y="88841"/>
                  </a:lnTo>
                  <a:lnTo>
                    <a:pt x="3150677" y="132419"/>
                  </a:lnTo>
                  <a:lnTo>
                    <a:pt x="3128975" y="175376"/>
                  </a:lnTo>
                  <a:lnTo>
                    <a:pt x="3101388" y="217665"/>
                  </a:lnTo>
                  <a:lnTo>
                    <a:pt x="3068058" y="259240"/>
                  </a:lnTo>
                  <a:lnTo>
                    <a:pt x="3029126" y="300057"/>
                  </a:lnTo>
                  <a:lnTo>
                    <a:pt x="2984733" y="340069"/>
                  </a:lnTo>
                  <a:lnTo>
                    <a:pt x="2935020" y="379230"/>
                  </a:lnTo>
                  <a:lnTo>
                    <a:pt x="2880128" y="417496"/>
                  </a:lnTo>
                  <a:lnTo>
                    <a:pt x="2820199" y="454819"/>
                  </a:lnTo>
                  <a:lnTo>
                    <a:pt x="2755374" y="491156"/>
                  </a:lnTo>
                  <a:lnTo>
                    <a:pt x="2721169" y="508940"/>
                  </a:lnTo>
                  <a:lnTo>
                    <a:pt x="2685793" y="526460"/>
                  </a:lnTo>
                  <a:lnTo>
                    <a:pt x="2649264" y="543710"/>
                  </a:lnTo>
                  <a:lnTo>
                    <a:pt x="2611599" y="560685"/>
                  </a:lnTo>
                  <a:lnTo>
                    <a:pt x="2572816" y="577379"/>
                  </a:lnTo>
                  <a:lnTo>
                    <a:pt x="2532932" y="593786"/>
                  </a:lnTo>
                  <a:lnTo>
                    <a:pt x="2491965" y="609901"/>
                  </a:lnTo>
                  <a:lnTo>
                    <a:pt x="2449933" y="625718"/>
                  </a:lnTo>
                  <a:lnTo>
                    <a:pt x="2406854" y="641230"/>
                  </a:lnTo>
                  <a:lnTo>
                    <a:pt x="2362744" y="656434"/>
                  </a:lnTo>
                  <a:lnTo>
                    <a:pt x="2317622" y="671322"/>
                  </a:lnTo>
                  <a:lnTo>
                    <a:pt x="2271506" y="685888"/>
                  </a:lnTo>
                  <a:lnTo>
                    <a:pt x="2224413" y="700129"/>
                  </a:lnTo>
                  <a:lnTo>
                    <a:pt x="2176360" y="714037"/>
                  </a:lnTo>
                  <a:lnTo>
                    <a:pt x="2127365" y="727606"/>
                  </a:lnTo>
                  <a:lnTo>
                    <a:pt x="2077447" y="740832"/>
                  </a:lnTo>
                  <a:lnTo>
                    <a:pt x="2026622" y="753709"/>
                  </a:lnTo>
                  <a:lnTo>
                    <a:pt x="1974908" y="766230"/>
                  </a:lnTo>
                  <a:lnTo>
                    <a:pt x="1922324" y="778391"/>
                  </a:lnTo>
                  <a:lnTo>
                    <a:pt x="1868885" y="790184"/>
                  </a:lnTo>
                  <a:lnTo>
                    <a:pt x="1814611" y="801606"/>
                  </a:lnTo>
                  <a:lnTo>
                    <a:pt x="1759519" y="812649"/>
                  </a:lnTo>
                  <a:lnTo>
                    <a:pt x="1703626" y="823309"/>
                  </a:lnTo>
                  <a:lnTo>
                    <a:pt x="1646951" y="833579"/>
                  </a:lnTo>
                  <a:lnTo>
                    <a:pt x="1589510" y="843454"/>
                  </a:lnTo>
                  <a:lnTo>
                    <a:pt x="1531322" y="852929"/>
                  </a:lnTo>
                  <a:lnTo>
                    <a:pt x="1472403" y="861996"/>
                  </a:lnTo>
                  <a:lnTo>
                    <a:pt x="1412773" y="870652"/>
                  </a:lnTo>
                  <a:lnTo>
                    <a:pt x="1352448" y="878889"/>
                  </a:lnTo>
                  <a:lnTo>
                    <a:pt x="1291446" y="886703"/>
                  </a:lnTo>
                  <a:lnTo>
                    <a:pt x="1229784" y="894088"/>
                  </a:lnTo>
                  <a:lnTo>
                    <a:pt x="1167481" y="901037"/>
                  </a:lnTo>
                  <a:lnTo>
                    <a:pt x="1104554" y="907546"/>
                  </a:lnTo>
                  <a:lnTo>
                    <a:pt x="1041020" y="913608"/>
                  </a:lnTo>
                  <a:lnTo>
                    <a:pt x="976898" y="919218"/>
                  </a:lnTo>
                  <a:lnTo>
                    <a:pt x="912205" y="924370"/>
                  </a:lnTo>
                  <a:lnTo>
                    <a:pt x="846958" y="929058"/>
                  </a:lnTo>
                  <a:lnTo>
                    <a:pt x="781175" y="933278"/>
                  </a:lnTo>
                  <a:lnTo>
                    <a:pt x="714874" y="937022"/>
                  </a:lnTo>
                  <a:lnTo>
                    <a:pt x="648073" y="940285"/>
                  </a:lnTo>
                  <a:lnTo>
                    <a:pt x="580789" y="943062"/>
                  </a:lnTo>
                  <a:lnTo>
                    <a:pt x="513040" y="945347"/>
                  </a:lnTo>
                  <a:lnTo>
                    <a:pt x="444843" y="947134"/>
                  </a:lnTo>
                  <a:lnTo>
                    <a:pt x="376216" y="948418"/>
                  </a:lnTo>
                  <a:lnTo>
                    <a:pt x="307177" y="949192"/>
                  </a:lnTo>
                  <a:lnTo>
                    <a:pt x="237743" y="949451"/>
                  </a:lnTo>
                  <a:close/>
                </a:path>
              </a:pathLst>
            </a:custGeom>
            <a:solidFill>
              <a:srgbClr val="C6A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8191" y="4686300"/>
              <a:ext cx="6144895" cy="949960"/>
            </a:xfrm>
            <a:custGeom>
              <a:avLst/>
              <a:gdLst/>
              <a:ahLst/>
              <a:cxnLst/>
              <a:rect l="l" t="t" r="r" b="b"/>
              <a:pathLst>
                <a:path w="6144895" h="949960">
                  <a:moveTo>
                    <a:pt x="3084575" y="947927"/>
                  </a:moveTo>
                  <a:lnTo>
                    <a:pt x="3017741" y="946819"/>
                  </a:lnTo>
                  <a:lnTo>
                    <a:pt x="2951256" y="945232"/>
                  </a:lnTo>
                  <a:lnTo>
                    <a:pt x="2885140" y="943170"/>
                  </a:lnTo>
                  <a:lnTo>
                    <a:pt x="2819412" y="940639"/>
                  </a:lnTo>
                  <a:lnTo>
                    <a:pt x="2754088" y="937643"/>
                  </a:lnTo>
                  <a:lnTo>
                    <a:pt x="2689189" y="934186"/>
                  </a:lnTo>
                  <a:lnTo>
                    <a:pt x="2624732" y="930274"/>
                  </a:lnTo>
                  <a:lnTo>
                    <a:pt x="2560735" y="925912"/>
                  </a:lnTo>
                  <a:lnTo>
                    <a:pt x="2497219" y="921103"/>
                  </a:lnTo>
                  <a:lnTo>
                    <a:pt x="2434199" y="915853"/>
                  </a:lnTo>
                  <a:lnTo>
                    <a:pt x="2371697" y="910167"/>
                  </a:lnTo>
                  <a:lnTo>
                    <a:pt x="2309729" y="904049"/>
                  </a:lnTo>
                  <a:lnTo>
                    <a:pt x="2248314" y="897504"/>
                  </a:lnTo>
                  <a:lnTo>
                    <a:pt x="2187471" y="890537"/>
                  </a:lnTo>
                  <a:lnTo>
                    <a:pt x="2127217" y="883152"/>
                  </a:lnTo>
                  <a:lnTo>
                    <a:pt x="2067573" y="875354"/>
                  </a:lnTo>
                  <a:lnTo>
                    <a:pt x="2008556" y="867148"/>
                  </a:lnTo>
                  <a:lnTo>
                    <a:pt x="1950184" y="858539"/>
                  </a:lnTo>
                  <a:lnTo>
                    <a:pt x="1892476" y="849531"/>
                  </a:lnTo>
                  <a:lnTo>
                    <a:pt x="1835450" y="840129"/>
                  </a:lnTo>
                  <a:lnTo>
                    <a:pt x="1779126" y="830338"/>
                  </a:lnTo>
                  <a:lnTo>
                    <a:pt x="1723521" y="820163"/>
                  </a:lnTo>
                  <a:lnTo>
                    <a:pt x="1668653" y="809607"/>
                  </a:lnTo>
                  <a:lnTo>
                    <a:pt x="1614542" y="798677"/>
                  </a:lnTo>
                  <a:lnTo>
                    <a:pt x="1561206" y="787377"/>
                  </a:lnTo>
                  <a:lnTo>
                    <a:pt x="1508663" y="775711"/>
                  </a:lnTo>
                  <a:lnTo>
                    <a:pt x="1456932" y="763685"/>
                  </a:lnTo>
                  <a:lnTo>
                    <a:pt x="1406031" y="751302"/>
                  </a:lnTo>
                  <a:lnTo>
                    <a:pt x="1355978" y="738568"/>
                  </a:lnTo>
                  <a:lnTo>
                    <a:pt x="1306793" y="725487"/>
                  </a:lnTo>
                  <a:lnTo>
                    <a:pt x="1258493" y="712065"/>
                  </a:lnTo>
                  <a:lnTo>
                    <a:pt x="1211098" y="698306"/>
                  </a:lnTo>
                  <a:lnTo>
                    <a:pt x="1164624" y="684214"/>
                  </a:lnTo>
                  <a:lnTo>
                    <a:pt x="1119092" y="669794"/>
                  </a:lnTo>
                  <a:lnTo>
                    <a:pt x="1074519" y="655052"/>
                  </a:lnTo>
                  <a:lnTo>
                    <a:pt x="1030924" y="639991"/>
                  </a:lnTo>
                  <a:lnTo>
                    <a:pt x="988326" y="624618"/>
                  </a:lnTo>
                  <a:lnTo>
                    <a:pt x="946742" y="608935"/>
                  </a:lnTo>
                  <a:lnTo>
                    <a:pt x="906192" y="592948"/>
                  </a:lnTo>
                  <a:lnTo>
                    <a:pt x="866693" y="576662"/>
                  </a:lnTo>
                  <a:lnTo>
                    <a:pt x="828264" y="560082"/>
                  </a:lnTo>
                  <a:lnTo>
                    <a:pt x="790924" y="543212"/>
                  </a:lnTo>
                  <a:lnTo>
                    <a:pt x="754692" y="526057"/>
                  </a:lnTo>
                  <a:lnTo>
                    <a:pt x="719585" y="508621"/>
                  </a:lnTo>
                  <a:lnTo>
                    <a:pt x="685622" y="490910"/>
                  </a:lnTo>
                  <a:lnTo>
                    <a:pt x="621202" y="454680"/>
                  </a:lnTo>
                  <a:lnTo>
                    <a:pt x="561580" y="417405"/>
                  </a:lnTo>
                  <a:lnTo>
                    <a:pt x="506903" y="379122"/>
                  </a:lnTo>
                  <a:lnTo>
                    <a:pt x="457320" y="339869"/>
                  </a:lnTo>
                  <a:lnTo>
                    <a:pt x="412978" y="299685"/>
                  </a:lnTo>
                  <a:lnTo>
                    <a:pt x="374025" y="258606"/>
                  </a:lnTo>
                  <a:lnTo>
                    <a:pt x="356616" y="237743"/>
                  </a:lnTo>
                  <a:lnTo>
                    <a:pt x="473964" y="237743"/>
                  </a:lnTo>
                  <a:lnTo>
                    <a:pt x="143256" y="0"/>
                  </a:lnTo>
                  <a:lnTo>
                    <a:pt x="0" y="237743"/>
                  </a:lnTo>
                  <a:lnTo>
                    <a:pt x="118872" y="237743"/>
                  </a:lnTo>
                  <a:lnTo>
                    <a:pt x="136031" y="258252"/>
                  </a:lnTo>
                  <a:lnTo>
                    <a:pt x="174320" y="298640"/>
                  </a:lnTo>
                  <a:lnTo>
                    <a:pt x="217785" y="338160"/>
                  </a:lnTo>
                  <a:lnTo>
                    <a:pt x="266285" y="376776"/>
                  </a:lnTo>
                  <a:lnTo>
                    <a:pt x="319680" y="414453"/>
                  </a:lnTo>
                  <a:lnTo>
                    <a:pt x="377829" y="451156"/>
                  </a:lnTo>
                  <a:lnTo>
                    <a:pt x="440592" y="486850"/>
                  </a:lnTo>
                  <a:lnTo>
                    <a:pt x="507828" y="521500"/>
                  </a:lnTo>
                  <a:lnTo>
                    <a:pt x="543080" y="538422"/>
                  </a:lnTo>
                  <a:lnTo>
                    <a:pt x="579397" y="555070"/>
                  </a:lnTo>
                  <a:lnTo>
                    <a:pt x="616763" y="571440"/>
                  </a:lnTo>
                  <a:lnTo>
                    <a:pt x="655159" y="587526"/>
                  </a:lnTo>
                  <a:lnTo>
                    <a:pt x="694567" y="603325"/>
                  </a:lnTo>
                  <a:lnTo>
                    <a:pt x="734972" y="618833"/>
                  </a:lnTo>
                  <a:lnTo>
                    <a:pt x="776354" y="634044"/>
                  </a:lnTo>
                  <a:lnTo>
                    <a:pt x="818696" y="648954"/>
                  </a:lnTo>
                  <a:lnTo>
                    <a:pt x="861981" y="663560"/>
                  </a:lnTo>
                  <a:lnTo>
                    <a:pt x="906191" y="677856"/>
                  </a:lnTo>
                  <a:lnTo>
                    <a:pt x="951308" y="691839"/>
                  </a:lnTo>
                  <a:lnTo>
                    <a:pt x="997316" y="705503"/>
                  </a:lnTo>
                  <a:lnTo>
                    <a:pt x="1044196" y="718845"/>
                  </a:lnTo>
                  <a:lnTo>
                    <a:pt x="1091931" y="731860"/>
                  </a:lnTo>
                  <a:lnTo>
                    <a:pt x="1140503" y="744544"/>
                  </a:lnTo>
                  <a:lnTo>
                    <a:pt x="1189895" y="756892"/>
                  </a:lnTo>
                  <a:lnTo>
                    <a:pt x="1240089" y="768900"/>
                  </a:lnTo>
                  <a:lnTo>
                    <a:pt x="1291067" y="780563"/>
                  </a:lnTo>
                  <a:lnTo>
                    <a:pt x="1342813" y="791878"/>
                  </a:lnTo>
                  <a:lnTo>
                    <a:pt x="1395308" y="802839"/>
                  </a:lnTo>
                  <a:lnTo>
                    <a:pt x="1448535" y="813442"/>
                  </a:lnTo>
                  <a:lnTo>
                    <a:pt x="1502477" y="823684"/>
                  </a:lnTo>
                  <a:lnTo>
                    <a:pt x="1557115" y="833559"/>
                  </a:lnTo>
                  <a:lnTo>
                    <a:pt x="1612432" y="843063"/>
                  </a:lnTo>
                  <a:lnTo>
                    <a:pt x="1668411" y="852192"/>
                  </a:lnTo>
                  <a:lnTo>
                    <a:pt x="1725034" y="860942"/>
                  </a:lnTo>
                  <a:lnTo>
                    <a:pt x="1782284" y="869307"/>
                  </a:lnTo>
                  <a:lnTo>
                    <a:pt x="1840142" y="877285"/>
                  </a:lnTo>
                  <a:lnTo>
                    <a:pt x="1898592" y="884869"/>
                  </a:lnTo>
                  <a:lnTo>
                    <a:pt x="1957616" y="892056"/>
                  </a:lnTo>
                  <a:lnTo>
                    <a:pt x="2017196" y="898842"/>
                  </a:lnTo>
                  <a:lnTo>
                    <a:pt x="2077315" y="905221"/>
                  </a:lnTo>
                  <a:lnTo>
                    <a:pt x="2137954" y="911190"/>
                  </a:lnTo>
                  <a:lnTo>
                    <a:pt x="2199098" y="916745"/>
                  </a:lnTo>
                  <a:lnTo>
                    <a:pt x="2260727" y="921880"/>
                  </a:lnTo>
                  <a:lnTo>
                    <a:pt x="2322825" y="926592"/>
                  </a:lnTo>
                  <a:lnTo>
                    <a:pt x="2385374" y="930876"/>
                  </a:lnTo>
                  <a:lnTo>
                    <a:pt x="2448356" y="934728"/>
                  </a:lnTo>
                  <a:lnTo>
                    <a:pt x="2511754" y="938143"/>
                  </a:lnTo>
                  <a:lnTo>
                    <a:pt x="2575550" y="941117"/>
                  </a:lnTo>
                  <a:lnTo>
                    <a:pt x="2639726" y="943645"/>
                  </a:lnTo>
                  <a:lnTo>
                    <a:pt x="2704266" y="945724"/>
                  </a:lnTo>
                  <a:lnTo>
                    <a:pt x="2769151" y="947348"/>
                  </a:lnTo>
                  <a:lnTo>
                    <a:pt x="2834364" y="948514"/>
                  </a:lnTo>
                  <a:lnTo>
                    <a:pt x="2899887" y="949216"/>
                  </a:lnTo>
                  <a:lnTo>
                    <a:pt x="2965703" y="949451"/>
                  </a:lnTo>
                  <a:lnTo>
                    <a:pt x="3203447" y="949451"/>
                  </a:lnTo>
                  <a:lnTo>
                    <a:pt x="3272881" y="949192"/>
                  </a:lnTo>
                  <a:lnTo>
                    <a:pt x="3341920" y="948418"/>
                  </a:lnTo>
                  <a:lnTo>
                    <a:pt x="3410547" y="947134"/>
                  </a:lnTo>
                  <a:lnTo>
                    <a:pt x="3478744" y="945347"/>
                  </a:lnTo>
                  <a:lnTo>
                    <a:pt x="3546493" y="943062"/>
                  </a:lnTo>
                  <a:lnTo>
                    <a:pt x="3613777" y="940285"/>
                  </a:lnTo>
                  <a:lnTo>
                    <a:pt x="3680578" y="937022"/>
                  </a:lnTo>
                  <a:lnTo>
                    <a:pt x="3746879" y="933278"/>
                  </a:lnTo>
                  <a:lnTo>
                    <a:pt x="3812662" y="929058"/>
                  </a:lnTo>
                  <a:lnTo>
                    <a:pt x="3877909" y="924370"/>
                  </a:lnTo>
                  <a:lnTo>
                    <a:pt x="3942602" y="919218"/>
                  </a:lnTo>
                  <a:lnTo>
                    <a:pt x="4006724" y="913608"/>
                  </a:lnTo>
                  <a:lnTo>
                    <a:pt x="4070258" y="907546"/>
                  </a:lnTo>
                  <a:lnTo>
                    <a:pt x="4133185" y="901037"/>
                  </a:lnTo>
                  <a:lnTo>
                    <a:pt x="4195488" y="894088"/>
                  </a:lnTo>
                  <a:lnTo>
                    <a:pt x="4257150" y="886703"/>
                  </a:lnTo>
                  <a:lnTo>
                    <a:pt x="4318152" y="878889"/>
                  </a:lnTo>
                  <a:lnTo>
                    <a:pt x="4378477" y="870652"/>
                  </a:lnTo>
                  <a:lnTo>
                    <a:pt x="4438107" y="861996"/>
                  </a:lnTo>
                  <a:lnTo>
                    <a:pt x="4497026" y="852929"/>
                  </a:lnTo>
                  <a:lnTo>
                    <a:pt x="4555214" y="843454"/>
                  </a:lnTo>
                  <a:lnTo>
                    <a:pt x="4612655" y="833579"/>
                  </a:lnTo>
                  <a:lnTo>
                    <a:pt x="4669330" y="823309"/>
                  </a:lnTo>
                  <a:lnTo>
                    <a:pt x="4725223" y="812649"/>
                  </a:lnTo>
                  <a:lnTo>
                    <a:pt x="4780315" y="801606"/>
                  </a:lnTo>
                  <a:lnTo>
                    <a:pt x="4834589" y="790184"/>
                  </a:lnTo>
                  <a:lnTo>
                    <a:pt x="4888028" y="778390"/>
                  </a:lnTo>
                  <a:lnTo>
                    <a:pt x="4940612" y="766230"/>
                  </a:lnTo>
                  <a:lnTo>
                    <a:pt x="4992326" y="753709"/>
                  </a:lnTo>
                  <a:lnTo>
                    <a:pt x="5043151" y="740832"/>
                  </a:lnTo>
                  <a:lnTo>
                    <a:pt x="5093069" y="727606"/>
                  </a:lnTo>
                  <a:lnTo>
                    <a:pt x="5142064" y="714037"/>
                  </a:lnTo>
                  <a:lnTo>
                    <a:pt x="5190117" y="700129"/>
                  </a:lnTo>
                  <a:lnTo>
                    <a:pt x="5237210" y="685888"/>
                  </a:lnTo>
                  <a:lnTo>
                    <a:pt x="5283326" y="671321"/>
                  </a:lnTo>
                  <a:lnTo>
                    <a:pt x="5328448" y="656434"/>
                  </a:lnTo>
                  <a:lnTo>
                    <a:pt x="5372558" y="641230"/>
                  </a:lnTo>
                  <a:lnTo>
                    <a:pt x="5415637" y="625718"/>
                  </a:lnTo>
                  <a:lnTo>
                    <a:pt x="5457669" y="609901"/>
                  </a:lnTo>
                  <a:lnTo>
                    <a:pt x="5498636" y="593786"/>
                  </a:lnTo>
                  <a:lnTo>
                    <a:pt x="5538520" y="577379"/>
                  </a:lnTo>
                  <a:lnTo>
                    <a:pt x="5577303" y="560685"/>
                  </a:lnTo>
                  <a:lnTo>
                    <a:pt x="5614968" y="543710"/>
                  </a:lnTo>
                  <a:lnTo>
                    <a:pt x="5651497" y="526460"/>
                  </a:lnTo>
                  <a:lnTo>
                    <a:pt x="5686873" y="508940"/>
                  </a:lnTo>
                  <a:lnTo>
                    <a:pt x="5721078" y="491156"/>
                  </a:lnTo>
                  <a:lnTo>
                    <a:pt x="5785903" y="454819"/>
                  </a:lnTo>
                  <a:lnTo>
                    <a:pt x="5845832" y="417496"/>
                  </a:lnTo>
                  <a:lnTo>
                    <a:pt x="5900724" y="379230"/>
                  </a:lnTo>
                  <a:lnTo>
                    <a:pt x="5950437" y="340069"/>
                  </a:lnTo>
                  <a:lnTo>
                    <a:pt x="5994830" y="300057"/>
                  </a:lnTo>
                  <a:lnTo>
                    <a:pt x="6033762" y="259240"/>
                  </a:lnTo>
                  <a:lnTo>
                    <a:pt x="6067092" y="217665"/>
                  </a:lnTo>
                  <a:lnTo>
                    <a:pt x="6094679" y="175376"/>
                  </a:lnTo>
                  <a:lnTo>
                    <a:pt x="6116381" y="132419"/>
                  </a:lnTo>
                  <a:lnTo>
                    <a:pt x="6132057" y="88841"/>
                  </a:lnTo>
                  <a:lnTo>
                    <a:pt x="6141566" y="44686"/>
                  </a:lnTo>
                  <a:lnTo>
                    <a:pt x="6144767" y="0"/>
                  </a:lnTo>
                  <a:lnTo>
                    <a:pt x="5907024" y="0"/>
                  </a:lnTo>
                  <a:lnTo>
                    <a:pt x="5906220" y="22406"/>
                  </a:lnTo>
                  <a:lnTo>
                    <a:pt x="5903822" y="44686"/>
                  </a:lnTo>
                  <a:lnTo>
                    <a:pt x="5894313" y="88841"/>
                  </a:lnTo>
                  <a:lnTo>
                    <a:pt x="5878637" y="132419"/>
                  </a:lnTo>
                  <a:lnTo>
                    <a:pt x="5856935" y="175376"/>
                  </a:lnTo>
                  <a:lnTo>
                    <a:pt x="5829348" y="217665"/>
                  </a:lnTo>
                  <a:lnTo>
                    <a:pt x="5796018" y="259240"/>
                  </a:lnTo>
                  <a:lnTo>
                    <a:pt x="5757086" y="300057"/>
                  </a:lnTo>
                  <a:lnTo>
                    <a:pt x="5712693" y="340069"/>
                  </a:lnTo>
                  <a:lnTo>
                    <a:pt x="5662980" y="379230"/>
                  </a:lnTo>
                  <a:lnTo>
                    <a:pt x="5608088" y="417496"/>
                  </a:lnTo>
                  <a:lnTo>
                    <a:pt x="5548159" y="454819"/>
                  </a:lnTo>
                  <a:lnTo>
                    <a:pt x="5483334" y="491156"/>
                  </a:lnTo>
                  <a:lnTo>
                    <a:pt x="5449129" y="508940"/>
                  </a:lnTo>
                  <a:lnTo>
                    <a:pt x="5413753" y="526460"/>
                  </a:lnTo>
                  <a:lnTo>
                    <a:pt x="5377224" y="543710"/>
                  </a:lnTo>
                  <a:lnTo>
                    <a:pt x="5339559" y="560685"/>
                  </a:lnTo>
                  <a:lnTo>
                    <a:pt x="5300776" y="577379"/>
                  </a:lnTo>
                  <a:lnTo>
                    <a:pt x="5260892" y="593786"/>
                  </a:lnTo>
                  <a:lnTo>
                    <a:pt x="5219925" y="609901"/>
                  </a:lnTo>
                  <a:lnTo>
                    <a:pt x="5177893" y="625718"/>
                  </a:lnTo>
                  <a:lnTo>
                    <a:pt x="5134814" y="641230"/>
                  </a:lnTo>
                  <a:lnTo>
                    <a:pt x="5090704" y="656434"/>
                  </a:lnTo>
                  <a:lnTo>
                    <a:pt x="5045583" y="671321"/>
                  </a:lnTo>
                  <a:lnTo>
                    <a:pt x="4999466" y="685888"/>
                  </a:lnTo>
                  <a:lnTo>
                    <a:pt x="4952373" y="700129"/>
                  </a:lnTo>
                  <a:lnTo>
                    <a:pt x="4904320" y="714037"/>
                  </a:lnTo>
                  <a:lnTo>
                    <a:pt x="4855325" y="727606"/>
                  </a:lnTo>
                  <a:lnTo>
                    <a:pt x="4805407" y="740832"/>
                  </a:lnTo>
                  <a:lnTo>
                    <a:pt x="4754582" y="753709"/>
                  </a:lnTo>
                  <a:lnTo>
                    <a:pt x="4702868" y="766230"/>
                  </a:lnTo>
                  <a:lnTo>
                    <a:pt x="4650284" y="778390"/>
                  </a:lnTo>
                  <a:lnTo>
                    <a:pt x="4596845" y="790184"/>
                  </a:lnTo>
                  <a:lnTo>
                    <a:pt x="4542571" y="801606"/>
                  </a:lnTo>
                  <a:lnTo>
                    <a:pt x="4487479" y="812649"/>
                  </a:lnTo>
                  <a:lnTo>
                    <a:pt x="4431587" y="823309"/>
                  </a:lnTo>
                  <a:lnTo>
                    <a:pt x="4374911" y="833579"/>
                  </a:lnTo>
                  <a:lnTo>
                    <a:pt x="4317470" y="843454"/>
                  </a:lnTo>
                  <a:lnTo>
                    <a:pt x="4259282" y="852929"/>
                  </a:lnTo>
                  <a:lnTo>
                    <a:pt x="4200364" y="861996"/>
                  </a:lnTo>
                  <a:lnTo>
                    <a:pt x="4140733" y="870652"/>
                  </a:lnTo>
                  <a:lnTo>
                    <a:pt x="4080408" y="878889"/>
                  </a:lnTo>
                  <a:lnTo>
                    <a:pt x="4019406" y="886703"/>
                  </a:lnTo>
                  <a:lnTo>
                    <a:pt x="3957744" y="894088"/>
                  </a:lnTo>
                  <a:lnTo>
                    <a:pt x="3895441" y="901037"/>
                  </a:lnTo>
                  <a:lnTo>
                    <a:pt x="3832514" y="907546"/>
                  </a:lnTo>
                  <a:lnTo>
                    <a:pt x="3768980" y="913608"/>
                  </a:lnTo>
                  <a:lnTo>
                    <a:pt x="3704858" y="919218"/>
                  </a:lnTo>
                  <a:lnTo>
                    <a:pt x="3640165" y="924370"/>
                  </a:lnTo>
                  <a:lnTo>
                    <a:pt x="3574918" y="929058"/>
                  </a:lnTo>
                  <a:lnTo>
                    <a:pt x="3509135" y="933278"/>
                  </a:lnTo>
                  <a:lnTo>
                    <a:pt x="3442834" y="937022"/>
                  </a:lnTo>
                  <a:lnTo>
                    <a:pt x="3376033" y="940285"/>
                  </a:lnTo>
                  <a:lnTo>
                    <a:pt x="3308749" y="943062"/>
                  </a:lnTo>
                  <a:lnTo>
                    <a:pt x="3241000" y="945347"/>
                  </a:lnTo>
                  <a:lnTo>
                    <a:pt x="3172803" y="947134"/>
                  </a:lnTo>
                  <a:lnTo>
                    <a:pt x="3104176" y="948418"/>
                  </a:lnTo>
                  <a:lnTo>
                    <a:pt x="3035137" y="949192"/>
                  </a:lnTo>
                  <a:lnTo>
                    <a:pt x="2965703" y="949451"/>
                  </a:lnTo>
                </a:path>
              </a:pathLst>
            </a:custGeom>
            <a:ln w="13716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59150" y="5408271"/>
            <a:ext cx="5974355" cy="430554"/>
          </a:xfrm>
          <a:prstGeom prst="rect">
            <a:avLst/>
          </a:prstGeom>
          <a:solidFill>
            <a:srgbClr val="F7CAAC"/>
          </a:solidFill>
        </p:spPr>
        <p:txBody>
          <a:bodyPr vert="horz" wrap="square" lIns="0" tIns="52692" rIns="0" bIns="0" rtlCol="0">
            <a:spAutoFit/>
          </a:bodyPr>
          <a:lstStyle/>
          <a:p>
            <a:pPr marL="126152">
              <a:spcBef>
                <a:spcPts val="415"/>
              </a:spcBef>
            </a:pPr>
            <a:r>
              <a:rPr lang="es-PE" sz="2452" b="1" spc="-6">
                <a:uFill>
                  <a:solidFill>
                    <a:srgbClr val="000000"/>
                  </a:solidFill>
                </a:uFill>
                <a:latin typeface="+mn-lt"/>
                <a:cs typeface="UD デジタル 教科書体 NK-B"/>
              </a:rPr>
              <a:t>Envío de expertos e investigadores japoneses</a:t>
            </a:r>
            <a:endParaRPr lang="es-PE" sz="2452">
              <a:latin typeface="+mn-lt"/>
              <a:cs typeface="UD デジタル 教科書体 NK-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5972" y="607033"/>
            <a:ext cx="4648200" cy="416089"/>
          </a:xfrm>
          <a:prstGeom prst="rect">
            <a:avLst/>
          </a:prstGeom>
          <a:ln w="10667">
            <a:solidFill>
              <a:srgbClr val="41709C"/>
            </a:solidFill>
          </a:ln>
        </p:spPr>
        <p:txBody>
          <a:bodyPr vert="horz" wrap="square" lIns="0" tIns="46305" rIns="0" bIns="0" rtlCol="0">
            <a:spAutoFit/>
          </a:bodyPr>
          <a:lstStyle/>
          <a:p>
            <a:pPr marL="126950">
              <a:spcBef>
                <a:spcPts val="365"/>
              </a:spcBef>
            </a:pPr>
            <a:r>
              <a:rPr lang="es-NI" altLang="ja-JP" sz="2400" spc="-6" dirty="0">
                <a:latin typeface="+mn-lt"/>
                <a:cs typeface="HGP明朝E"/>
              </a:rPr>
              <a:t>Retos de desarrollo de </a:t>
            </a:r>
            <a:r>
              <a:rPr lang="es-PE" sz="2400" spc="-6" dirty="0">
                <a:latin typeface="+mn-lt"/>
                <a:cs typeface="HGP明朝E"/>
              </a:rPr>
              <a:t>Perú </a:t>
            </a:r>
            <a:r>
              <a:rPr sz="2400" spc="-6" dirty="0">
                <a:latin typeface="+mn-lt"/>
                <a:cs typeface="HGP明朝E"/>
              </a:rPr>
              <a:t>y </a:t>
            </a:r>
            <a:r>
              <a:rPr lang="es-PE" sz="2400" spc="-6" dirty="0">
                <a:latin typeface="+mn-lt"/>
                <a:cs typeface="HGP明朝E"/>
              </a:rPr>
              <a:t>Japón</a:t>
            </a:r>
            <a:endParaRPr sz="2400" dirty="0">
              <a:latin typeface="+mn-lt"/>
              <a:cs typeface="HGP明朝E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0" y="-41895"/>
            <a:ext cx="13444538" cy="699003"/>
          </a:xfrm>
          <a:prstGeom prst="rect">
            <a:avLst/>
          </a:prstGeom>
        </p:spPr>
        <p:txBody>
          <a:bodyPr vert="horz" wrap="square" lIns="0" tIns="21556" rIns="0" bIns="0" rtlCol="0">
            <a:spAutoFit/>
          </a:bodyPr>
          <a:lstStyle/>
          <a:p>
            <a:pPr marL="15969" algn="ctr">
              <a:spcBef>
                <a:spcPts val="170"/>
              </a:spcBef>
            </a:pPr>
            <a:r>
              <a:rPr sz="4401" spc="-6" dirty="0">
                <a:solidFill>
                  <a:srgbClr val="000000"/>
                </a:solidFill>
                <a:latin typeface="+mn-lt"/>
                <a:cs typeface="HGP明朝E"/>
              </a:rPr>
              <a:t>Circulación internacional de </a:t>
            </a:r>
            <a:r>
              <a:rPr lang="es-ES" sz="4401" spc="-6" dirty="0">
                <a:solidFill>
                  <a:srgbClr val="000000"/>
                </a:solidFill>
                <a:latin typeface="+mn-lt"/>
                <a:cs typeface="HGP明朝E"/>
              </a:rPr>
              <a:t>intelectuales en RRD en Per</a:t>
            </a:r>
            <a:r>
              <a:rPr lang="es-PE" sz="4401" spc="-6" dirty="0">
                <a:solidFill>
                  <a:srgbClr val="000000"/>
                </a:solidFill>
                <a:latin typeface="+mn-lt"/>
                <a:cs typeface="HGP明朝E"/>
              </a:rPr>
              <a:t>ú</a:t>
            </a:r>
            <a:endParaRPr sz="4401" dirty="0">
              <a:latin typeface="+mn-lt"/>
              <a:cs typeface="HGP明朝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3219" y="-212179"/>
            <a:ext cx="12659741" cy="0"/>
          </a:xfrm>
          <a:custGeom>
            <a:avLst/>
            <a:gdLst/>
            <a:ahLst/>
            <a:cxnLst/>
            <a:rect l="l" t="t" r="r" b="b"/>
            <a:pathLst>
              <a:path w="10069195">
                <a:moveTo>
                  <a:pt x="0" y="0"/>
                </a:moveTo>
                <a:lnTo>
                  <a:pt x="1006906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 descr="A red and white striped flag&#10;&#10;Description automatically generated">
            <a:extLst>
              <a:ext uri="{FF2B5EF4-FFF2-40B4-BE49-F238E27FC236}">
                <a16:creationId xmlns:a16="http://schemas.microsoft.com/office/drawing/2014/main" id="{CE48622B-9CA4-49C4-9E65-D35B854B1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9" y="3457991"/>
            <a:ext cx="853950" cy="567877"/>
          </a:xfrm>
          <a:prstGeom prst="rect">
            <a:avLst/>
          </a:prstGeom>
        </p:spPr>
      </p:pic>
      <p:pic>
        <p:nvPicPr>
          <p:cNvPr id="31" name="Picture 30" descr="A red circle with white background&#10;&#10;Description automatically generated">
            <a:extLst>
              <a:ext uri="{FF2B5EF4-FFF2-40B4-BE49-F238E27FC236}">
                <a16:creationId xmlns:a16="http://schemas.microsoft.com/office/drawing/2014/main" id="{6DE024F4-0C0F-44F9-BDA1-EFA0287BB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473" y="2913822"/>
            <a:ext cx="852863" cy="567154"/>
          </a:xfrm>
          <a:prstGeom prst="rect">
            <a:avLst/>
          </a:prstGeom>
        </p:spPr>
      </p:pic>
      <p:pic>
        <p:nvPicPr>
          <p:cNvPr id="35" name="Picture 34" descr="A red and blue triangle with white text&#10;&#10;Description automatically generated">
            <a:extLst>
              <a:ext uri="{FF2B5EF4-FFF2-40B4-BE49-F238E27FC236}">
                <a16:creationId xmlns:a16="http://schemas.microsoft.com/office/drawing/2014/main" id="{DC10FFA8-7F01-41F8-B257-6985D7E96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17" y="3457991"/>
            <a:ext cx="715525" cy="5678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531653B-68DC-4E21-AE4D-5D6472930C41}"/>
              </a:ext>
            </a:extLst>
          </p:cNvPr>
          <p:cNvSpPr txBox="1"/>
          <p:nvPr/>
        </p:nvSpPr>
        <p:spPr>
          <a:xfrm>
            <a:off x="3369469" y="3351035"/>
            <a:ext cx="6830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Fortalecimiento de Tecnología para la Mitigación de Desastres por Terremoto y Tsunami</a:t>
            </a:r>
            <a:r>
              <a:rPr kumimoji="1" lang="ja-JP" altLang="en-US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 </a:t>
            </a:r>
            <a:r>
              <a:rPr kumimoji="1" lang="en-US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(CISMID, 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2010- 2015</a:t>
            </a:r>
            <a:r>
              <a:rPr kumimoji="1" lang="en-US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)</a:t>
            </a:r>
            <a:r>
              <a:rPr lang="en-US" altLang="ja-JP" sz="1800" b="1" u="none" dirty="0">
                <a:solidFill>
                  <a:srgbClr val="FF0000"/>
                </a:solidFill>
                <a:effectLst/>
                <a:latin typeface="+mn-lt"/>
              </a:rPr>
              <a:t> </a:t>
            </a:r>
            <a:endParaRPr lang="es-P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3C70F1-E62A-4833-A252-2868C95464A5}"/>
              </a:ext>
            </a:extLst>
          </p:cNvPr>
          <p:cNvSpPr txBox="1"/>
          <p:nvPr/>
        </p:nvSpPr>
        <p:spPr>
          <a:xfrm>
            <a:off x="3386138" y="4049082"/>
            <a:ext cx="6830784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Desarrollo de sistema experto integrado para la estimación y observación del nivel de daños de infraestructura en la ciudad de Lima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 (CISMID, 2021 – 2026</a:t>
            </a:r>
            <a:r>
              <a:rPr kumimoji="1" lang="en-US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)</a:t>
            </a: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A23CCF14-F778-4EE8-88AA-C466E6AF94B3}"/>
              </a:ext>
            </a:extLst>
          </p:cNvPr>
          <p:cNvSpPr/>
          <p:nvPr/>
        </p:nvSpPr>
        <p:spPr>
          <a:xfrm>
            <a:off x="366682" y="4580532"/>
            <a:ext cx="1037130" cy="1989823"/>
          </a:xfrm>
          <a:custGeom>
            <a:avLst/>
            <a:gdLst/>
            <a:ahLst/>
            <a:cxnLst/>
            <a:rect l="l" t="t" r="r" b="b"/>
            <a:pathLst>
              <a:path w="1564004" h="1201420">
                <a:moveTo>
                  <a:pt x="1173480" y="1200912"/>
                </a:moveTo>
                <a:lnTo>
                  <a:pt x="391667" y="1200912"/>
                </a:lnTo>
                <a:lnTo>
                  <a:pt x="391667" y="219455"/>
                </a:lnTo>
                <a:lnTo>
                  <a:pt x="0" y="219455"/>
                </a:lnTo>
                <a:lnTo>
                  <a:pt x="781812" y="0"/>
                </a:lnTo>
                <a:lnTo>
                  <a:pt x="1563624" y="219455"/>
                </a:lnTo>
                <a:lnTo>
                  <a:pt x="1173480" y="219455"/>
                </a:lnTo>
                <a:lnTo>
                  <a:pt x="1173480" y="120091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6937" y="5963983"/>
            <a:ext cx="10335332" cy="1602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108000" tIns="0" rIns="0" bIns="288000" rtlCol="0">
            <a:spAutoFit/>
          </a:bodyPr>
          <a:lstStyle/>
          <a:p>
            <a:pPr>
              <a:spcBef>
                <a:spcPts val="1427"/>
              </a:spcBef>
            </a:pPr>
            <a:r>
              <a:rPr lang="es-PE" sz="2452" b="1" spc="-19">
                <a:uFill>
                  <a:solidFill>
                    <a:srgbClr val="000000"/>
                  </a:solidFill>
                </a:uFill>
                <a:latin typeface="+mn-lt"/>
                <a:cs typeface="UD デジタル 教科書体 NK-B"/>
              </a:rPr>
              <a:t>Fundación y fortalecimiento del CISMID/desarrollo de recursos humanos: cooperación técnica y curso internacional y en Japón</a:t>
            </a:r>
          </a:p>
          <a:p>
            <a:pPr>
              <a:spcBef>
                <a:spcPts val="1427"/>
              </a:spcBef>
            </a:pPr>
            <a:endParaRPr lang="es-PE" sz="2452" dirty="0">
              <a:latin typeface="+mn-lt"/>
              <a:cs typeface="UD デジタル 教科書体 NK-B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4DE96F-FFAE-4491-84A5-1D6ACB2E90EB}"/>
              </a:ext>
            </a:extLst>
          </p:cNvPr>
          <p:cNvSpPr txBox="1"/>
          <p:nvPr/>
        </p:nvSpPr>
        <p:spPr>
          <a:xfrm>
            <a:off x="224916" y="6744295"/>
            <a:ext cx="11051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altLang="ja-JP" sz="1800" b="1" u="none">
                <a:solidFill>
                  <a:srgbClr val="FF0000"/>
                </a:solidFill>
                <a:effectLst/>
                <a:latin typeface="+mn-lt"/>
              </a:rPr>
              <a:t>Proyecto para la creación del CISMID y refuerzo de las funciones organizativas </a:t>
            </a:r>
            <a:r>
              <a:rPr kumimoji="1" lang="es-PE" altLang="ja-JP" sz="18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(CISMID, 1986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-1991)</a:t>
            </a:r>
          </a:p>
          <a:p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Curso en Japón “</a:t>
            </a:r>
            <a:r>
              <a:rPr kumimoji="1" lang="es-PE" altLang="ja-JP" sz="1800" b="1" i="0" u="none" strike="noStrike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Seismology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, </a:t>
            </a:r>
            <a:r>
              <a:rPr kumimoji="1" lang="es-PE" altLang="ja-JP" sz="1800" b="1" i="0" u="none" strike="noStrike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Earthquake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 </a:t>
            </a:r>
            <a:r>
              <a:rPr kumimoji="1" lang="es-PE" altLang="ja-JP" sz="1800" b="1" i="0" u="none" strike="noStrike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Engineering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 and Tsunami </a:t>
            </a:r>
            <a:r>
              <a:rPr kumimoji="1" lang="es-PE" altLang="ja-JP" sz="1800" b="1" i="0" u="none" strike="noStrike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Disaster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 </a:t>
            </a:r>
            <a:r>
              <a:rPr kumimoji="1" lang="es-PE" altLang="ja-JP" sz="1800" b="1" i="0" u="none" strike="noStrike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Mitigation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” (</a:t>
            </a:r>
            <a:r>
              <a:rPr kumimoji="1" lang="es-PE" altLang="ja-JP" sz="1800" b="1" i="0" u="none" strike="noStrike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IISEE</a:t>
            </a:r>
            <a:r>
              <a:rPr kumimoji="1" lang="es-PE" altLang="ja-JP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</a:rPr>
              <a:t>, 1961-actual)</a:t>
            </a:r>
            <a:endParaRPr lang="es-P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C23A74-9999-4E67-9B5D-F9849A732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2130" y="3512470"/>
            <a:ext cx="603903" cy="599129"/>
          </a:xfrm>
          <a:prstGeom prst="rect">
            <a:avLst/>
          </a:prstGeom>
        </p:spPr>
      </p:pic>
      <p:pic>
        <p:nvPicPr>
          <p:cNvPr id="36" name="Picture 35" descr="A purple logo with text&#10;&#10;Description automatically generated">
            <a:extLst>
              <a:ext uri="{FF2B5EF4-FFF2-40B4-BE49-F238E27FC236}">
                <a16:creationId xmlns:a16="http://schemas.microsoft.com/office/drawing/2014/main" id="{1FC6DE1A-1C15-483D-93BE-D2B0FADAFA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9"/>
          <a:stretch/>
        </p:blipFill>
        <p:spPr>
          <a:xfrm>
            <a:off x="11255004" y="3503666"/>
            <a:ext cx="576988" cy="607933"/>
          </a:xfrm>
          <a:prstGeom prst="rect">
            <a:avLst/>
          </a:prstGeom>
        </p:spPr>
      </p:pic>
      <p:pic>
        <p:nvPicPr>
          <p:cNvPr id="38" name="Picture 37" descr="A green and black logo&#10;&#10;Description automatically generated">
            <a:extLst>
              <a:ext uri="{FF2B5EF4-FFF2-40B4-BE49-F238E27FC236}">
                <a16:creationId xmlns:a16="http://schemas.microsoft.com/office/drawing/2014/main" id="{3E49C02B-02BD-4206-938B-39CF21A743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54" y="4424734"/>
            <a:ext cx="828415" cy="499120"/>
          </a:xfrm>
          <a:prstGeom prst="rect">
            <a:avLst/>
          </a:prstGeom>
        </p:spPr>
      </p:pic>
      <p:pic>
        <p:nvPicPr>
          <p:cNvPr id="40" name="Picture 39" descr="A logo with purple leaves&#10;&#10;Description automatically generated">
            <a:extLst>
              <a:ext uri="{FF2B5EF4-FFF2-40B4-BE49-F238E27FC236}">
                <a16:creationId xmlns:a16="http://schemas.microsoft.com/office/drawing/2014/main" id="{59D6E83E-9D4A-4FDE-8662-7E3FF2B56C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1"/>
          <a:stretch/>
        </p:blipFill>
        <p:spPr>
          <a:xfrm>
            <a:off x="12624782" y="3506885"/>
            <a:ext cx="575302" cy="599129"/>
          </a:xfrm>
          <a:prstGeom prst="rect">
            <a:avLst/>
          </a:prstGeom>
        </p:spPr>
      </p:pic>
      <p:pic>
        <p:nvPicPr>
          <p:cNvPr id="42" name="Picture 41" descr="A purple flower with black background&#10;&#10;Description automatically generated">
            <a:extLst>
              <a:ext uri="{FF2B5EF4-FFF2-40B4-BE49-F238E27FC236}">
                <a16:creationId xmlns:a16="http://schemas.microsoft.com/office/drawing/2014/main" id="{1E5294D3-A49A-4566-8858-A7F5406629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624" y="4395966"/>
            <a:ext cx="517459" cy="517459"/>
          </a:xfrm>
          <a:prstGeom prst="rect">
            <a:avLst/>
          </a:prstGeom>
        </p:spPr>
      </p:pic>
      <p:pic>
        <p:nvPicPr>
          <p:cNvPr id="44" name="Picture 43" descr="A red and white logo&#10;&#10;Description automatically generated">
            <a:extLst>
              <a:ext uri="{FF2B5EF4-FFF2-40B4-BE49-F238E27FC236}">
                <a16:creationId xmlns:a16="http://schemas.microsoft.com/office/drawing/2014/main" id="{9C7FEAE0-E9AB-49FF-8BF7-1AA9D56B9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508" y="4466656"/>
            <a:ext cx="953656" cy="378482"/>
          </a:xfrm>
          <a:prstGeom prst="rect">
            <a:avLst/>
          </a:prstGeom>
        </p:spPr>
      </p:pic>
      <p:pic>
        <p:nvPicPr>
          <p:cNvPr id="46" name="Picture 45" descr="A yellow and blue logo&#10;&#10;Description automatically generated">
            <a:extLst>
              <a:ext uri="{FF2B5EF4-FFF2-40B4-BE49-F238E27FC236}">
                <a16:creationId xmlns:a16="http://schemas.microsoft.com/office/drawing/2014/main" id="{08B37657-C28B-4EE5-9621-6EA26624AC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77" y="3498397"/>
            <a:ext cx="551037" cy="578715"/>
          </a:xfrm>
          <a:prstGeom prst="rect">
            <a:avLst/>
          </a:prstGeom>
        </p:spPr>
      </p:pic>
      <p:pic>
        <p:nvPicPr>
          <p:cNvPr id="48" name="Picture 47" descr="A red and black hexagon shape&#10;&#10;Description automatically generated">
            <a:extLst>
              <a:ext uri="{FF2B5EF4-FFF2-40B4-BE49-F238E27FC236}">
                <a16:creationId xmlns:a16="http://schemas.microsoft.com/office/drawing/2014/main" id="{1C6B9885-C07A-403A-A528-F4B21B601B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15" y="3512471"/>
            <a:ext cx="579362" cy="576787"/>
          </a:xfrm>
          <a:prstGeom prst="rect">
            <a:avLst/>
          </a:prstGeom>
        </p:spPr>
      </p:pic>
      <p:pic>
        <p:nvPicPr>
          <p:cNvPr id="50" name="Picture 49" descr="A logo of a company&#10;&#10;Description automatically generated">
            <a:extLst>
              <a:ext uri="{FF2B5EF4-FFF2-40B4-BE49-F238E27FC236}">
                <a16:creationId xmlns:a16="http://schemas.microsoft.com/office/drawing/2014/main" id="{AE0B46A7-9558-4A4B-9CFB-C7B3A43DF99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15893" r="17588" b="36324"/>
          <a:stretch/>
        </p:blipFill>
        <p:spPr>
          <a:xfrm>
            <a:off x="9854912" y="4376633"/>
            <a:ext cx="641033" cy="50700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4643F29-2051-46F6-AE36-8CABE702154E}"/>
              </a:ext>
            </a:extLst>
          </p:cNvPr>
          <p:cNvSpPr txBox="1"/>
          <p:nvPr/>
        </p:nvSpPr>
        <p:spPr>
          <a:xfrm>
            <a:off x="10809987" y="4079247"/>
            <a:ext cx="1632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u="none" dirty="0" err="1">
                <a:solidFill>
                  <a:schemeClr val="tx1"/>
                </a:solidFill>
                <a:effectLst/>
                <a:latin typeface="+mn-lt"/>
              </a:rPr>
              <a:t>Universidades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36D2A27-5224-92D6-D29D-2BE5729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69" y="2366647"/>
            <a:ext cx="6750321" cy="49961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1C7A6F-75E1-24CF-ED5A-767ABA32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9" y="2755780"/>
            <a:ext cx="5895211" cy="421791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BD4DE18-E30F-B1C6-B4EE-85912EC1D52B}"/>
              </a:ext>
            </a:extLst>
          </p:cNvPr>
          <p:cNvSpPr txBox="1"/>
          <p:nvPr/>
        </p:nvSpPr>
        <p:spPr>
          <a:xfrm>
            <a:off x="704080" y="2043481"/>
            <a:ext cx="4977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 Rounded MT Bold" panose="020F0704030504030204" pitchFamily="34" charset="0"/>
              </a:rPr>
              <a:t>Proyecto de Fortalecimiento de Tecnología para la Mitigación de Desastres por Terremoto y Tsunami </a:t>
            </a:r>
            <a:r>
              <a:rPr lang="es-MX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(CISMID, 2010- 2015) </a:t>
            </a:r>
            <a:endParaRPr lang="es-PE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A3490A-316F-B571-81F5-A818626F3182}"/>
              </a:ext>
            </a:extLst>
          </p:cNvPr>
          <p:cNvSpPr txBox="1"/>
          <p:nvPr/>
        </p:nvSpPr>
        <p:spPr>
          <a:xfrm>
            <a:off x="6389435" y="1671161"/>
            <a:ext cx="66539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 Rounded MT Bold" panose="020F0704030504030204" pitchFamily="34" charset="0"/>
              </a:rPr>
              <a:t>Desarrollo de sistema experto integrado para la estimación y observación del nivel de daños de infraestructura en la ciudad de Lima</a:t>
            </a:r>
          </a:p>
          <a:p>
            <a:pPr algn="ctr"/>
            <a:r>
              <a:rPr lang="es-MX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(CISMID, 2021 – 2026)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487D4F1-7EBF-982F-1C1A-4048F17552E7}"/>
              </a:ext>
            </a:extLst>
          </p:cNvPr>
          <p:cNvSpPr txBox="1"/>
          <p:nvPr/>
        </p:nvSpPr>
        <p:spPr>
          <a:xfrm>
            <a:off x="588169" y="206876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latin typeface="Arial Rounded MT Bold" panose="020F0704030504030204" pitchFamily="34" charset="0"/>
              </a:rPr>
              <a:t>Los Proyectos SATREPS</a:t>
            </a:r>
          </a:p>
          <a:p>
            <a:pPr algn="ctr"/>
            <a:r>
              <a:rPr lang="es-PE" sz="2400" dirty="0">
                <a:latin typeface="Arial Rounded MT Bold" panose="020F0704030504030204" pitchFamily="34" charset="0"/>
              </a:rPr>
              <a:t>(</a:t>
            </a:r>
            <a:r>
              <a:rPr lang="en-US" sz="2400" dirty="0">
                <a:latin typeface="Arial Rounded MT Bold" panose="020F0704030504030204" pitchFamily="34" charset="0"/>
              </a:rPr>
              <a:t>Science and Technology Research Partnership for Sustainable Development) </a:t>
            </a:r>
            <a:r>
              <a:rPr lang="en-US" sz="2400" dirty="0" err="1">
                <a:latin typeface="Arial Rounded MT Bold" panose="020F0704030504030204" pitchFamily="34" charset="0"/>
              </a:rPr>
              <a:t>en</a:t>
            </a:r>
            <a:r>
              <a:rPr lang="en-US" sz="2400" dirty="0">
                <a:latin typeface="Arial Rounded MT Bold" panose="020F0704030504030204" pitchFamily="34" charset="0"/>
              </a:rPr>
              <a:t> CISMID</a:t>
            </a:r>
            <a:endParaRPr lang="es-PE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0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4D3C6EA-3957-C63B-1439-CCD2802B5990}"/>
              </a:ext>
            </a:extLst>
          </p:cNvPr>
          <p:cNvSpPr txBox="1"/>
          <p:nvPr/>
        </p:nvSpPr>
        <p:spPr>
          <a:xfrm>
            <a:off x="554554" y="288637"/>
            <a:ext cx="12335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200" dirty="0">
                <a:latin typeface="Arial Rounded MT Bold" panose="020F0704030504030204" pitchFamily="34" charset="0"/>
              </a:rPr>
              <a:t>Capacitación a través de Viajes a Japón con Visitas Técnicas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1419A5-FFBC-2CF3-C546-F9B9F6CDEEDC}"/>
              </a:ext>
            </a:extLst>
          </p:cNvPr>
          <p:cNvSpPr txBox="1"/>
          <p:nvPr/>
        </p:nvSpPr>
        <p:spPr>
          <a:xfrm>
            <a:off x="4129252" y="7058025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latin typeface="Arial Rounded MT Bold" panose="020F0704030504030204" pitchFamily="34" charset="0"/>
              </a:rPr>
              <a:t>11 de marzo de 2011 – SATREPS 2010 - 2015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E0B4FC-AEBD-0105-37DF-A5A590FE3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9" y="4550385"/>
            <a:ext cx="2839508" cy="21296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AF2A86-19CB-4C12-8FD1-AE355921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8" y="1266825"/>
            <a:ext cx="4022803" cy="2971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36CEE5-6F99-4EF4-904E-12AE24D8D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468" y="1266824"/>
            <a:ext cx="7405381" cy="55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7E26B9FB-DCF1-F96B-828D-BFF2CD8E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4" y="1463568"/>
            <a:ext cx="8240945" cy="46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D3C6EA-3957-C63B-1439-CCD2802B5990}"/>
              </a:ext>
            </a:extLst>
          </p:cNvPr>
          <p:cNvSpPr txBox="1"/>
          <p:nvPr/>
        </p:nvSpPr>
        <p:spPr>
          <a:xfrm>
            <a:off x="554554" y="581025"/>
            <a:ext cx="12335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200" dirty="0">
                <a:latin typeface="Arial Rounded MT Bold" panose="020F0704030504030204" pitchFamily="34" charset="0"/>
              </a:rPr>
              <a:t>Capacitación a través de Viajes a Japón con Visitas Técnicas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8EF8AC-BC40-2C21-5345-78F4AB81061F}"/>
              </a:ext>
            </a:extLst>
          </p:cNvPr>
          <p:cNvSpPr txBox="1"/>
          <p:nvPr/>
        </p:nvSpPr>
        <p:spPr>
          <a:xfrm>
            <a:off x="4436269" y="7051813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Visita a e-Defense, febrero de 2023 – Proyecto SATREPS 2021 - 2026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080BE9-13BE-4CAA-97BA-C6159655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69" y="1463567"/>
            <a:ext cx="2885962" cy="5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0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66F4F-FFD5-3421-B45E-58129437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9" y="1853166"/>
            <a:ext cx="7303008" cy="26375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500" dirty="0"/>
              <a:t>CISMID ha logrado llevar a cabo 15 cursos internacionales, invitando a investigadores y profesionales relacionados a la Gestión del Riesgo de Desastres de la Región de Latinoamérica y el Caribe.</a:t>
            </a:r>
            <a:br>
              <a:rPr lang="es-PE" sz="2500" dirty="0"/>
            </a:br>
            <a:endParaRPr lang="es-PE" sz="25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C94D9C-21B2-1ADD-E56B-017F82376024}"/>
              </a:ext>
            </a:extLst>
          </p:cNvPr>
          <p:cNvSpPr txBox="1"/>
          <p:nvPr/>
        </p:nvSpPr>
        <p:spPr>
          <a:xfrm>
            <a:off x="1845469" y="35242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latin typeface="Arial Rounded MT Bold" panose="020F0704030504030204" pitchFamily="34" charset="0"/>
              </a:rPr>
              <a:t>Cursos Internacionales:</a:t>
            </a:r>
          </a:p>
          <a:p>
            <a:r>
              <a:rPr lang="es-PE" sz="3600" dirty="0">
                <a:latin typeface="Arial Rounded MT Bold" panose="020F0704030504030204" pitchFamily="34" charset="0"/>
              </a:rPr>
              <a:t>CISMID como Hub de Difusión del Conocimiento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B6B241-3693-E34E-0608-3B303A465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9" t="16750" r="18261" b="6674"/>
          <a:stretch/>
        </p:blipFill>
        <p:spPr>
          <a:xfrm>
            <a:off x="7545705" y="1876425"/>
            <a:ext cx="5558591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D486E3-B64E-0937-3348-4EF84FFCEACA}"/>
              </a:ext>
            </a:extLst>
          </p:cNvPr>
          <p:cNvSpPr txBox="1"/>
          <p:nvPr/>
        </p:nvSpPr>
        <p:spPr>
          <a:xfrm>
            <a:off x="169069" y="4162425"/>
            <a:ext cx="6783572" cy="263758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500" b="1" i="0">
                <a:solidFill>
                  <a:srgbClr val="445469"/>
                </a:solidFill>
                <a:latin typeface="HGP教科書体"/>
                <a:ea typeface="+mj-ea"/>
                <a:cs typeface="HGP教科書体"/>
              </a:defRPr>
            </a:lvl1pPr>
          </a:lstStyle>
          <a:p>
            <a:r>
              <a:rPr lang="es-PE" dirty="0"/>
              <a:t>Actualmente se realizará por 5 años el Curso:</a:t>
            </a:r>
            <a:br>
              <a:rPr lang="es-PE" dirty="0"/>
            </a:br>
            <a:r>
              <a:rPr lang="es-PE" dirty="0">
                <a:solidFill>
                  <a:srgbClr val="0000FF"/>
                </a:solidFill>
              </a:rPr>
              <a:t>Curso Internacional de Ingeniería Sísmica y Planeamiento para la Reducción  del Riesgo de Desastres</a:t>
            </a:r>
          </a:p>
        </p:txBody>
      </p:sp>
    </p:spTree>
    <p:extLst>
      <p:ext uri="{BB962C8B-B14F-4D97-AF65-F5344CB8AC3E}">
        <p14:creationId xmlns:p14="http://schemas.microsoft.com/office/powerpoint/2010/main" val="151345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66F4F-FFD5-3421-B45E-58129437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469" y="2790825"/>
            <a:ext cx="5779008" cy="2479337"/>
          </a:xfrm>
        </p:spPr>
        <p:txBody>
          <a:bodyPr>
            <a:normAutofit fontScale="90000"/>
          </a:bodyPr>
          <a:lstStyle/>
          <a:p>
            <a:r>
              <a:rPr lang="es-PE" dirty="0"/>
              <a:t>La Universidad Nacional de Ingeniería a través de CISMID es la Institución académica reconocida por </a:t>
            </a:r>
            <a:r>
              <a:rPr lang="es-PE" dirty="0" err="1"/>
              <a:t>APCI</a:t>
            </a:r>
            <a:r>
              <a:rPr lang="es-PE" dirty="0"/>
              <a:t> para dar apoyo técnico en la Región LAC</a:t>
            </a:r>
          </a:p>
        </p:txBody>
      </p:sp>
      <p:pic>
        <p:nvPicPr>
          <p:cNvPr id="4" name="Imagen 3" descr="Diagrama, Mapa&#10;&#10;Descripción generada automáticamente">
            <a:extLst>
              <a:ext uri="{FF2B5EF4-FFF2-40B4-BE49-F238E27FC236}">
                <a16:creationId xmlns:a16="http://schemas.microsoft.com/office/drawing/2014/main" id="{9B07BC06-4DFF-E504-0992-BCB2BB78F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0" y="1657730"/>
            <a:ext cx="5779008" cy="57511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C94D9C-21B2-1ADD-E56B-017F82376024}"/>
              </a:ext>
            </a:extLst>
          </p:cNvPr>
          <p:cNvSpPr txBox="1"/>
          <p:nvPr/>
        </p:nvSpPr>
        <p:spPr>
          <a:xfrm>
            <a:off x="2607469" y="428625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latin typeface="Arial Rounded MT Bold" panose="020F0704030504030204" pitchFamily="34" charset="0"/>
              </a:rPr>
              <a:t>Reconocimiento de </a:t>
            </a:r>
            <a:r>
              <a:rPr lang="es-PE" sz="3600" dirty="0" err="1">
                <a:latin typeface="Arial Rounded MT Bold" panose="020F0704030504030204" pitchFamily="34" charset="0"/>
              </a:rPr>
              <a:t>APCI</a:t>
            </a:r>
            <a:r>
              <a:rPr lang="es-PE" sz="3600" dirty="0">
                <a:latin typeface="Arial Rounded MT Bold" panose="020F0704030504030204" pitchFamily="34" charset="0"/>
              </a:rPr>
              <a:t> a CISMID</a:t>
            </a:r>
          </a:p>
        </p:txBody>
      </p:sp>
    </p:spTree>
    <p:extLst>
      <p:ext uri="{BB962C8B-B14F-4D97-AF65-F5344CB8AC3E}">
        <p14:creationId xmlns:p14="http://schemas.microsoft.com/office/powerpoint/2010/main" val="76425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74198" y="1685031"/>
            <a:ext cx="12696243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088"/>
              <a:t>Latinoamérica y el Caribe : </a:t>
            </a:r>
            <a:r>
              <a:rPr lang="es-BO" sz="3088">
                <a:solidFill>
                  <a:srgbClr val="FF0000"/>
                </a:solidFill>
              </a:rPr>
              <a:t>77.899 personas </a:t>
            </a:r>
            <a:r>
              <a:rPr lang="es-BO" sz="3088"/>
              <a:t>son Ex Becarios de JICA</a:t>
            </a:r>
            <a:endParaRPr lang="en-US" sz="3088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972299"/>
            <a:ext cx="1151277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970"/>
              <a:t>Desde 1958 Más de 60 años de la Cooperación</a:t>
            </a:r>
            <a:endParaRPr lang="en-US" sz="397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33511" y="2849564"/>
          <a:ext cx="5816531" cy="43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88">
                  <a:extLst>
                    <a:ext uri="{9D8B030D-6E8A-4147-A177-3AD203B41FA5}">
                      <a16:colId xmlns:a16="http://schemas.microsoft.com/office/drawing/2014/main" val="1008498758"/>
                    </a:ext>
                  </a:extLst>
                </a:gridCol>
                <a:gridCol w="1029568">
                  <a:extLst>
                    <a:ext uri="{9D8B030D-6E8A-4147-A177-3AD203B41FA5}">
                      <a16:colId xmlns:a16="http://schemas.microsoft.com/office/drawing/2014/main" val="851091890"/>
                    </a:ext>
                  </a:extLst>
                </a:gridCol>
                <a:gridCol w="3216075">
                  <a:extLst>
                    <a:ext uri="{9D8B030D-6E8A-4147-A177-3AD203B41FA5}">
                      <a16:colId xmlns:a16="http://schemas.microsoft.com/office/drawing/2014/main" val="3774858609"/>
                    </a:ext>
                  </a:extLst>
                </a:gridCol>
              </a:tblGrid>
              <a:tr h="408938">
                <a:tc>
                  <a:txBody>
                    <a:bodyPr/>
                    <a:lstStyle/>
                    <a:p>
                      <a:pPr algn="ctr"/>
                      <a:r>
                        <a:rPr lang="es-BO" sz="2000"/>
                        <a:t>País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000"/>
                        <a:t>Año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000"/>
                        <a:t>Tema del Curso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2875012186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Argentina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1958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Industria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638927299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Bolivia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1959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Minería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2651197535"/>
                  </a:ext>
                </a:extLst>
              </a:tr>
              <a:tr h="705838">
                <a:tc>
                  <a:txBody>
                    <a:bodyPr/>
                    <a:lstStyle/>
                    <a:p>
                      <a:r>
                        <a:rPr lang="es-BO" sz="2000"/>
                        <a:t>Brasil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1960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Industria</a:t>
                      </a:r>
                      <a:r>
                        <a:rPr lang="es-BO" sz="2000" baseline="0"/>
                        <a:t> 3, Energía 2</a:t>
                      </a:r>
                    </a:p>
                    <a:p>
                      <a:r>
                        <a:rPr lang="es-BO" sz="2000" baseline="0"/>
                        <a:t>Comercio, Minería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3436192038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Colombia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1960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Piscicultura,</a:t>
                      </a:r>
                      <a:r>
                        <a:rPr lang="es-BO" sz="2000" baseline="0"/>
                        <a:t> Energía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2964895671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Costa Rica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1963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Comunicación, Agricultura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2941058892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Chile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1958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Infraestructura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1793597162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Ecuador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1960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/>
                        <a:t>Infraestructura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1902567924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/>
                        <a:t>El Salvador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1960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Industria</a:t>
                      </a:r>
                      <a:r>
                        <a:rPr lang="es-BO" sz="2000" baseline="0"/>
                        <a:t> 2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1286614183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/>
                        <a:t>Guatemala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1960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Infraestructura</a:t>
                      </a:r>
                      <a:endParaRPr lang="en-US" sz="2000"/>
                    </a:p>
                  </a:txBody>
                  <a:tcPr marL="100834" marR="100834" marT="50417" marB="50417" anchor="ctr"/>
                </a:tc>
                <a:extLst>
                  <a:ext uri="{0D108BD9-81ED-4DB2-BD59-A6C34878D82A}">
                    <a16:rowId xmlns:a16="http://schemas.microsoft.com/office/drawing/2014/main" val="1086659240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6499374" y="2849564"/>
          <a:ext cx="5919135" cy="408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404">
                  <a:extLst>
                    <a:ext uri="{9D8B030D-6E8A-4147-A177-3AD203B41FA5}">
                      <a16:colId xmlns:a16="http://schemas.microsoft.com/office/drawing/2014/main" val="1008498758"/>
                    </a:ext>
                  </a:extLst>
                </a:gridCol>
                <a:gridCol w="1169257">
                  <a:extLst>
                    <a:ext uri="{9D8B030D-6E8A-4147-A177-3AD203B41FA5}">
                      <a16:colId xmlns:a16="http://schemas.microsoft.com/office/drawing/2014/main" val="851091890"/>
                    </a:ext>
                  </a:extLst>
                </a:gridCol>
                <a:gridCol w="2797474">
                  <a:extLst>
                    <a:ext uri="{9D8B030D-6E8A-4147-A177-3AD203B41FA5}">
                      <a16:colId xmlns:a16="http://schemas.microsoft.com/office/drawing/2014/main" val="3774858609"/>
                    </a:ext>
                  </a:extLst>
                </a:gridCol>
              </a:tblGrid>
              <a:tr h="408938">
                <a:tc>
                  <a:txBody>
                    <a:bodyPr/>
                    <a:lstStyle/>
                    <a:p>
                      <a:pPr algn="ctr"/>
                      <a:r>
                        <a:rPr lang="es-BO" sz="2000"/>
                        <a:t>País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000"/>
                        <a:t>Año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000"/>
                        <a:t>Tema del Curso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2875012186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Honduras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1963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Comunicación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638927299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México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1958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Industria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2651197535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Nicaragua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1964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Agricultura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3436192038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Panamá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1963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Agricultura 3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919622590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Perú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1958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Minería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2964895671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Paraguay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1959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Energía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2941058892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Rep. Dominica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Agricultura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48179197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Uruguay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1964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Transporte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1793597162"/>
                  </a:ext>
                </a:extLst>
              </a:tr>
              <a:tr h="408938">
                <a:tc>
                  <a:txBody>
                    <a:bodyPr/>
                    <a:lstStyle/>
                    <a:p>
                      <a:r>
                        <a:rPr lang="es-BO" sz="2000"/>
                        <a:t>Venezuela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1959</a:t>
                      </a:r>
                      <a:endParaRPr lang="en-US" sz="2000"/>
                    </a:p>
                  </a:txBody>
                  <a:tcPr marL="100834" marR="100834" marT="50417" marB="50417"/>
                </a:tc>
                <a:tc>
                  <a:txBody>
                    <a:bodyPr/>
                    <a:lstStyle/>
                    <a:p>
                      <a:r>
                        <a:rPr lang="es-BO" sz="2000"/>
                        <a:t>Energía</a:t>
                      </a:r>
                      <a:endParaRPr lang="en-US" sz="2000"/>
                    </a:p>
                  </a:txBody>
                  <a:tcPr marL="100834" marR="100834" marT="50417" marB="50417"/>
                </a:tc>
                <a:extLst>
                  <a:ext uri="{0D108BD9-81ED-4DB2-BD59-A6C34878D82A}">
                    <a16:rowId xmlns:a16="http://schemas.microsoft.com/office/drawing/2014/main" val="1902567924"/>
                  </a:ext>
                </a:extLst>
              </a:tr>
            </a:tbl>
          </a:graphicData>
        </a:graphic>
      </p:graphicFrame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149"/>
            <a:ext cx="13444538" cy="85974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0822" tIns="50412" rIns="100822" bIns="504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4852">
                <a:solidFill>
                  <a:schemeClr val="tx1"/>
                </a:solidFill>
              </a:rPr>
              <a:t>Ex Becarios en LAC</a:t>
            </a:r>
          </a:p>
        </p:txBody>
      </p:sp>
    </p:spTree>
    <p:extLst>
      <p:ext uri="{BB962C8B-B14F-4D97-AF65-F5344CB8AC3E}">
        <p14:creationId xmlns:p14="http://schemas.microsoft.com/office/powerpoint/2010/main" val="329676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740899-4B69-439D-89F6-5402E90A2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13444538" cy="757902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E517E03-1F0C-4D0C-933D-9EB367445644}"/>
              </a:ext>
            </a:extLst>
          </p:cNvPr>
          <p:cNvSpPr/>
          <p:nvPr/>
        </p:nvSpPr>
        <p:spPr>
          <a:xfrm>
            <a:off x="15989" y="16624"/>
            <a:ext cx="13406240" cy="756255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7BEDD9F-FFFD-4A04-B1F4-6D9BCEA0DD49}"/>
              </a:ext>
            </a:extLst>
          </p:cNvPr>
          <p:cNvSpPr txBox="1">
            <a:spLocks/>
          </p:cNvSpPr>
          <p:nvPr/>
        </p:nvSpPr>
        <p:spPr bwMode="auto">
          <a:xfrm>
            <a:off x="8850" y="16625"/>
            <a:ext cx="11199937" cy="16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25" tIns="50413" rIns="100825" bIns="5041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s-BO" altLang="ja-JP" sz="3600" dirty="0"/>
              <a:t>JICA y su Relación con LAC</a:t>
            </a:r>
          </a:p>
          <a:p>
            <a:r>
              <a:rPr lang="es-BO" altLang="ja-JP" sz="3600" dirty="0"/>
              <a:t>FEDERACIÓN LATINOAMERICANA Y DEL Caribe de Asociaciones de Exbecarios de Japón</a:t>
            </a:r>
            <a:endParaRPr lang="ja-JP" altLang="en-US" sz="3600" dirty="0"/>
          </a:p>
        </p:txBody>
      </p:sp>
      <p:pic>
        <p:nvPicPr>
          <p:cNvPr id="1026" name="Picture 2" descr="最も人気のある！] 中南米 白地図 248149-中南米 白地図">
            <a:extLst>
              <a:ext uri="{FF2B5EF4-FFF2-40B4-BE49-F238E27FC236}">
                <a16:creationId xmlns:a16="http://schemas.microsoft.com/office/drawing/2014/main" id="{FC99AFAE-BFC5-4467-AAD0-DE45C82D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11" y="2333625"/>
            <a:ext cx="3472534" cy="38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B31A6B-02A2-43BB-90E9-143DF6FBC6C0}"/>
              </a:ext>
            </a:extLst>
          </p:cNvPr>
          <p:cNvSpPr txBox="1"/>
          <p:nvPr/>
        </p:nvSpPr>
        <p:spPr>
          <a:xfrm>
            <a:off x="178298" y="1692042"/>
            <a:ext cx="2810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México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Guatemala</a:t>
            </a:r>
          </a:p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Honduras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El Salvador</a:t>
            </a:r>
          </a:p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Nicaragua</a:t>
            </a:r>
          </a:p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Costa Rica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Panamá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Rep. Dominicana</a:t>
            </a:r>
            <a:endParaRPr lang="en-US" altLang="ja-JP" sz="2400" dirty="0">
              <a:latin typeface="Arial Rounded MT Bold" panose="020F0704030504030204" pitchFamily="34" charset="0"/>
            </a:endParaRPr>
          </a:p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Haití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3F4BCE-BA3B-46CC-B3F9-27421982853F}"/>
              </a:ext>
            </a:extLst>
          </p:cNvPr>
          <p:cNvSpPr txBox="1"/>
          <p:nvPr/>
        </p:nvSpPr>
        <p:spPr>
          <a:xfrm>
            <a:off x="2883243" y="1876708"/>
            <a:ext cx="3153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Colombia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Ecuador</a:t>
            </a:r>
          </a:p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Venezuela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Brasil</a:t>
            </a:r>
          </a:p>
          <a:p>
            <a:r>
              <a:rPr kumimoji="1" lang="es-BO" altLang="ja-JP" sz="2400" dirty="0">
                <a:latin typeface="Arial Rounded MT Bold" panose="020F0704030504030204" pitchFamily="34" charset="0"/>
              </a:rPr>
              <a:t>Chile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Paraguay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Argentina</a:t>
            </a:r>
          </a:p>
          <a:p>
            <a:r>
              <a:rPr lang="es-BO" altLang="ja-JP" sz="2400" dirty="0">
                <a:latin typeface="Arial Rounded MT Bold" panose="020F0704030504030204" pitchFamily="34" charset="0"/>
              </a:rPr>
              <a:t>Perú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F4736F91-6B2A-2F67-0253-00AE68DFABF9}"/>
              </a:ext>
            </a:extLst>
          </p:cNvPr>
          <p:cNvSpPr txBox="1"/>
          <p:nvPr/>
        </p:nvSpPr>
        <p:spPr>
          <a:xfrm>
            <a:off x="8392024" y="3095625"/>
            <a:ext cx="4778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>
                <a:latin typeface="Arial Rounded MT Bold" panose="020F0704030504030204" pitchFamily="34" charset="0"/>
              </a:rPr>
              <a:t>Desde 1958 Más de 60 años de la Cooperación Latinoamérica y el Caribe : </a:t>
            </a:r>
            <a:r>
              <a:rPr lang="es-PE" sz="3300">
                <a:solidFill>
                  <a:srgbClr val="FF0000"/>
                </a:solidFill>
                <a:latin typeface="Arial Rounded MT Bold" panose="020F0704030504030204" pitchFamily="34" charset="0"/>
              </a:rPr>
              <a:t>77.899 personas </a:t>
            </a:r>
            <a:r>
              <a:rPr lang="es-PE" sz="3300">
                <a:latin typeface="Arial Rounded MT Bold" panose="020F0704030504030204" pitchFamily="34" charset="0"/>
              </a:rPr>
              <a:t>son Ex Becarios de JICA</a:t>
            </a:r>
          </a:p>
          <a:p>
            <a:r>
              <a:rPr lang="es-PE" sz="3300" dirty="0">
                <a:latin typeface="Arial Rounded MT Bold" panose="020F0704030504030204" pitchFamily="34" charset="0"/>
              </a:rPr>
              <a:t>(Hasta octubre 2022)</a:t>
            </a: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31CC734-7F5F-B222-9623-BAEA21C4F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75" y="72872"/>
            <a:ext cx="1730666" cy="2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638</Words>
  <Application>Microsoft Office PowerPoint</Application>
  <PresentationFormat>Personalizado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游ゴシック</vt:lpstr>
      <vt:lpstr>Arial</vt:lpstr>
      <vt:lpstr>Arial Rounded MT Bold</vt:lpstr>
      <vt:lpstr>Calibri</vt:lpstr>
      <vt:lpstr>HGP教科書体</vt:lpstr>
      <vt:lpstr>Office Theme</vt:lpstr>
      <vt:lpstr>Circulación Internacional de Investigadores y Académicos en el Ámbito de la Gestión del Riesgo Desastres La Contribución del CISMID y el proyecto SATREPS</vt:lpstr>
      <vt:lpstr>Circulación internacional de intelectuales en RRD en Perú</vt:lpstr>
      <vt:lpstr>Presentación de PowerPoint</vt:lpstr>
      <vt:lpstr>Presentación de PowerPoint</vt:lpstr>
      <vt:lpstr>Presentación de PowerPoint</vt:lpstr>
      <vt:lpstr>CISMID ha logrado llevar a cabo 15 cursos internacionales, invitando a investigadores y profesionales relacionados a la Gestión del Riesgo de Desastres de la Región de Latinoamérica y el Caribe. </vt:lpstr>
      <vt:lpstr>La Universidad Nacional de Ingeniería a través de CISMID es la Institución académica reconocida por APCI para dar apoyo técnico en la Región LAC</vt:lpstr>
      <vt:lpstr>Presentación de PowerPoint</vt:lpstr>
      <vt:lpstr>Presentación de PowerPoint</vt:lpstr>
      <vt:lpstr>Presentación de PowerPoint</vt:lpstr>
      <vt:lpstr>Difusión del Conocimiento en la Región LAC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Circulación internacional de cerebros entre Japón y los países en desarrollo a través de los proyectos de la JICA.</dc:title>
  <dc:creator>Yanagisawa, Miki[柳沢 美樹]</dc:creator>
  <cp:keywords>, docId:0495CEA7BA947596C952278CB1039678</cp:keywords>
  <cp:lastModifiedBy>user</cp:lastModifiedBy>
  <cp:revision>24</cp:revision>
  <dcterms:created xsi:type="dcterms:W3CDTF">2023-08-11T14:24:52Z</dcterms:created>
  <dcterms:modified xsi:type="dcterms:W3CDTF">2023-09-04T20:49:59Z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2023-05-22T00:00:00Z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2023-08-11T00:00:00Z</vt:filetime>
  </property>
  <property fmtid="{D5CDD505-2E9C-101B-9397-08002B2CF9AE}" pid="5" name="Producer">
    <vt:lpwstr>Microsoft® Word for Microsoft 365</vt:lpwstr>
  </property>
</Properties>
</file>