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6D152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D152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D152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D152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938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04431" y="124968"/>
            <a:ext cx="5364480" cy="5654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070" y="368299"/>
            <a:ext cx="6282055" cy="96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6D152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127" y="1609115"/>
            <a:ext cx="652970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6011" y="1280160"/>
            <a:ext cx="4363211" cy="29961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6011" y="4387596"/>
            <a:ext cx="4363211" cy="22143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909" y="119329"/>
            <a:ext cx="522668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300"/>
              <a:t>Cooperación</a:t>
            </a:r>
            <a:r>
              <a:rPr dirty="0" sz="2400" spc="160"/>
              <a:t> </a:t>
            </a:r>
            <a:r>
              <a:rPr dirty="0" sz="2400" spc="260"/>
              <a:t>Internacional</a:t>
            </a:r>
            <a:r>
              <a:rPr dirty="0" sz="2400" spc="210"/>
              <a:t> </a:t>
            </a:r>
            <a:r>
              <a:rPr dirty="0" sz="2400" spc="245"/>
              <a:t>y </a:t>
            </a:r>
            <a:r>
              <a:rPr dirty="0" sz="2400" spc="265"/>
              <a:t>Gestión</a:t>
            </a:r>
            <a:r>
              <a:rPr dirty="0" sz="2400" spc="155"/>
              <a:t> </a:t>
            </a:r>
            <a:r>
              <a:rPr dirty="0" sz="2400" spc="260"/>
              <a:t>del</a:t>
            </a:r>
            <a:r>
              <a:rPr dirty="0" sz="2400" spc="160"/>
              <a:t> </a:t>
            </a:r>
            <a:r>
              <a:rPr dirty="0" sz="2400" spc="320"/>
              <a:t>Riesgo</a:t>
            </a:r>
            <a:r>
              <a:rPr dirty="0" sz="2400" spc="140"/>
              <a:t> </a:t>
            </a:r>
            <a:r>
              <a:rPr dirty="0" sz="2400" spc="335"/>
              <a:t>de</a:t>
            </a:r>
            <a:r>
              <a:rPr dirty="0" sz="2400" spc="155"/>
              <a:t> </a:t>
            </a:r>
            <a:r>
              <a:rPr dirty="0" sz="2400" spc="250"/>
              <a:t>Desastres. </a:t>
            </a:r>
            <a:r>
              <a:rPr dirty="0" sz="2400" spc="275"/>
              <a:t>El</a:t>
            </a:r>
            <a:r>
              <a:rPr dirty="0" sz="2400" spc="140"/>
              <a:t> </a:t>
            </a:r>
            <a:r>
              <a:rPr dirty="0" sz="2400" spc="320"/>
              <a:t>caso</a:t>
            </a:r>
            <a:r>
              <a:rPr dirty="0" sz="2400" spc="140"/>
              <a:t> </a:t>
            </a:r>
            <a:r>
              <a:rPr dirty="0" sz="2400" spc="325"/>
              <a:t>de</a:t>
            </a:r>
            <a:r>
              <a:rPr dirty="0" sz="2400" spc="140"/>
              <a:t> </a:t>
            </a:r>
            <a:r>
              <a:rPr dirty="0" sz="2400" spc="260"/>
              <a:t>México</a:t>
            </a:r>
            <a:endParaRPr sz="2400"/>
          </a:p>
        </p:txBody>
      </p:sp>
      <p:sp>
        <p:nvSpPr>
          <p:cNvPr id="5" name="object 5" descr=""/>
          <p:cNvSpPr/>
          <p:nvPr/>
        </p:nvSpPr>
        <p:spPr>
          <a:xfrm>
            <a:off x="184404" y="3424428"/>
            <a:ext cx="3596640" cy="3221990"/>
          </a:xfrm>
          <a:custGeom>
            <a:avLst/>
            <a:gdLst/>
            <a:ahLst/>
            <a:cxnLst/>
            <a:rect l="l" t="t" r="r" b="b"/>
            <a:pathLst>
              <a:path w="3596640" h="3221990">
                <a:moveTo>
                  <a:pt x="3596640" y="0"/>
                </a:moveTo>
                <a:lnTo>
                  <a:pt x="0" y="0"/>
                </a:lnTo>
                <a:lnTo>
                  <a:pt x="0" y="3221736"/>
                </a:lnTo>
                <a:lnTo>
                  <a:pt x="3596640" y="3221736"/>
                </a:lnTo>
                <a:lnTo>
                  <a:pt x="3596640" y="0"/>
                </a:lnTo>
                <a:close/>
              </a:path>
            </a:pathLst>
          </a:custGeom>
          <a:solidFill>
            <a:srgbClr val="235C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03680" y="3549165"/>
            <a:ext cx="2416175" cy="298386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77165" indent="-17716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177165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Creación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CENAPRED</a:t>
            </a:r>
            <a:endParaRPr sz="1600">
              <a:latin typeface="Calibri"/>
              <a:cs typeface="Calibri"/>
            </a:endParaRPr>
          </a:p>
          <a:p>
            <a:pPr marL="177800" indent="-1778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778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Inversión: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USD</a:t>
            </a:r>
            <a:endParaRPr sz="1600">
              <a:latin typeface="Calibri"/>
              <a:cs typeface="Calibri"/>
            </a:endParaRPr>
          </a:p>
          <a:p>
            <a:pPr marL="177800" marR="179705" indent="-1784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778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Impulso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cooperación técnica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científica</a:t>
            </a:r>
            <a:endParaRPr sz="1600">
              <a:latin typeface="Calibri"/>
              <a:cs typeface="Calibri"/>
            </a:endParaRPr>
          </a:p>
          <a:p>
            <a:pPr marL="177800" indent="-177800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Construcción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equipamiento</a:t>
            </a:r>
            <a:endParaRPr sz="1600">
              <a:latin typeface="Calibri"/>
              <a:cs typeface="Calibri"/>
            </a:endParaRPr>
          </a:p>
          <a:p>
            <a:pPr marL="177800" indent="-177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78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Inauguración</a:t>
            </a:r>
            <a:endParaRPr sz="1600">
              <a:latin typeface="Calibri"/>
              <a:cs typeface="Calibri"/>
            </a:endParaRPr>
          </a:p>
          <a:p>
            <a:pPr marL="177800" marR="5080" indent="-178435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Transferencia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cuadros</a:t>
            </a:r>
            <a:endParaRPr sz="1600">
              <a:latin typeface="Calibri"/>
              <a:cs typeface="Calibri"/>
            </a:endParaRPr>
          </a:p>
          <a:p>
            <a:pPr marL="177800" indent="-177800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Crecimiento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gradual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nuevas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estudio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8678" y="3531819"/>
            <a:ext cx="489584" cy="2418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100" b="1">
                <a:solidFill>
                  <a:srgbClr val="DEC8A1"/>
                </a:solidFill>
                <a:latin typeface="Calibri"/>
                <a:cs typeface="Calibri"/>
              </a:rPr>
              <a:t>1988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r>
              <a:rPr dirty="0" sz="1600" spc="100" b="1">
                <a:solidFill>
                  <a:srgbClr val="DEC8A1"/>
                </a:solidFill>
                <a:latin typeface="Calibri"/>
                <a:cs typeface="Calibri"/>
              </a:rPr>
              <a:t>1990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600" spc="75" b="1">
                <a:solidFill>
                  <a:srgbClr val="DEC8A1"/>
                </a:solidFill>
                <a:latin typeface="Calibri"/>
                <a:cs typeface="Calibri"/>
              </a:rPr>
              <a:t>1997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962400" y="3279647"/>
            <a:ext cx="1521460" cy="1117600"/>
            <a:chOff x="3962400" y="3279647"/>
            <a:chExt cx="1521460" cy="1117600"/>
          </a:xfrm>
        </p:grpSpPr>
        <p:sp>
          <p:nvSpPr>
            <p:cNvPr id="9" name="object 9" descr=""/>
            <p:cNvSpPr/>
            <p:nvPr/>
          </p:nvSpPr>
          <p:spPr>
            <a:xfrm>
              <a:off x="4479798" y="3314699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4">
                  <a:moveTo>
                    <a:pt x="0" y="0"/>
                  </a:moveTo>
                  <a:lnTo>
                    <a:pt x="7112" y="0"/>
                  </a:lnTo>
                  <a:lnTo>
                    <a:pt x="12953" y="6476"/>
                  </a:lnTo>
                  <a:lnTo>
                    <a:pt x="12953" y="14477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3425951"/>
              <a:ext cx="1520952" cy="9707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7972" y="3279647"/>
              <a:ext cx="612648" cy="192024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02741" y="3856482"/>
            <a:ext cx="78105" cy="2620010"/>
            <a:chOff x="602741" y="3856482"/>
            <a:chExt cx="78105" cy="2620010"/>
          </a:xfrm>
        </p:grpSpPr>
        <p:sp>
          <p:nvSpPr>
            <p:cNvPr id="13" name="object 13" descr=""/>
            <p:cNvSpPr/>
            <p:nvPr/>
          </p:nvSpPr>
          <p:spPr>
            <a:xfrm>
              <a:off x="602741" y="3856482"/>
              <a:ext cx="76200" cy="1033780"/>
            </a:xfrm>
            <a:custGeom>
              <a:avLst/>
              <a:gdLst/>
              <a:ahLst/>
              <a:cxnLst/>
              <a:rect l="l" t="t" r="r" b="b"/>
              <a:pathLst>
                <a:path w="76200" h="1033779">
                  <a:moveTo>
                    <a:pt x="28193" y="957326"/>
                  </a:moveTo>
                  <a:lnTo>
                    <a:pt x="0" y="957326"/>
                  </a:lnTo>
                  <a:lnTo>
                    <a:pt x="38100" y="1033526"/>
                  </a:lnTo>
                  <a:lnTo>
                    <a:pt x="69850" y="970026"/>
                  </a:lnTo>
                  <a:lnTo>
                    <a:pt x="28193" y="970026"/>
                  </a:lnTo>
                  <a:lnTo>
                    <a:pt x="28193" y="957326"/>
                  </a:lnTo>
                  <a:close/>
                </a:path>
                <a:path w="76200" h="1033779">
                  <a:moveTo>
                    <a:pt x="48006" y="0"/>
                  </a:moveTo>
                  <a:lnTo>
                    <a:pt x="28193" y="0"/>
                  </a:lnTo>
                  <a:lnTo>
                    <a:pt x="28193" y="970026"/>
                  </a:lnTo>
                  <a:lnTo>
                    <a:pt x="48006" y="970026"/>
                  </a:lnTo>
                  <a:lnTo>
                    <a:pt x="48006" y="0"/>
                  </a:lnTo>
                  <a:close/>
                </a:path>
                <a:path w="76200" h="1033779">
                  <a:moveTo>
                    <a:pt x="76200" y="957326"/>
                  </a:moveTo>
                  <a:lnTo>
                    <a:pt x="48006" y="957326"/>
                  </a:lnTo>
                  <a:lnTo>
                    <a:pt x="48006" y="970026"/>
                  </a:lnTo>
                  <a:lnTo>
                    <a:pt x="69850" y="970026"/>
                  </a:lnTo>
                  <a:lnTo>
                    <a:pt x="76200" y="957326"/>
                  </a:lnTo>
                  <a:close/>
                </a:path>
              </a:pathLst>
            </a:custGeom>
            <a:solidFill>
              <a:srgbClr val="BB93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2742" y="5202173"/>
              <a:ext cx="78105" cy="1274445"/>
            </a:xfrm>
            <a:custGeom>
              <a:avLst/>
              <a:gdLst/>
              <a:ahLst/>
              <a:cxnLst/>
              <a:rect l="l" t="t" r="r" b="b"/>
              <a:pathLst>
                <a:path w="78104" h="1274445">
                  <a:moveTo>
                    <a:pt x="76200" y="414693"/>
                  </a:moveTo>
                  <a:lnTo>
                    <a:pt x="48006" y="414693"/>
                  </a:lnTo>
                  <a:lnTo>
                    <a:pt x="48006" y="0"/>
                  </a:lnTo>
                  <a:lnTo>
                    <a:pt x="28194" y="0"/>
                  </a:lnTo>
                  <a:lnTo>
                    <a:pt x="28194" y="414693"/>
                  </a:lnTo>
                  <a:lnTo>
                    <a:pt x="0" y="414693"/>
                  </a:lnTo>
                  <a:lnTo>
                    <a:pt x="38100" y="490893"/>
                  </a:lnTo>
                  <a:lnTo>
                    <a:pt x="69850" y="427393"/>
                  </a:lnTo>
                  <a:lnTo>
                    <a:pt x="76200" y="414693"/>
                  </a:lnTo>
                  <a:close/>
                </a:path>
                <a:path w="78104" h="1274445">
                  <a:moveTo>
                    <a:pt x="77724" y="1198029"/>
                  </a:moveTo>
                  <a:lnTo>
                    <a:pt x="49530" y="1198029"/>
                  </a:lnTo>
                  <a:lnTo>
                    <a:pt x="49530" y="783336"/>
                  </a:lnTo>
                  <a:lnTo>
                    <a:pt x="29718" y="783336"/>
                  </a:lnTo>
                  <a:lnTo>
                    <a:pt x="29718" y="1198029"/>
                  </a:lnTo>
                  <a:lnTo>
                    <a:pt x="1524" y="1198029"/>
                  </a:lnTo>
                  <a:lnTo>
                    <a:pt x="39624" y="1274229"/>
                  </a:lnTo>
                  <a:lnTo>
                    <a:pt x="71374" y="1210729"/>
                  </a:lnTo>
                  <a:lnTo>
                    <a:pt x="77724" y="1198029"/>
                  </a:lnTo>
                  <a:close/>
                </a:path>
              </a:pathLst>
            </a:custGeom>
            <a:solidFill>
              <a:srgbClr val="BB93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016502" y="4379721"/>
            <a:ext cx="11633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140">
                <a:latin typeface="Calibri"/>
                <a:cs typeface="Calibri"/>
              </a:rPr>
              <a:t>(SEGOB)</a:t>
            </a:r>
            <a:endParaRPr sz="1200">
              <a:latin typeface="Calibri"/>
              <a:cs typeface="Calibri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1200" spc="145" i="1">
                <a:latin typeface="Calibri"/>
                <a:cs typeface="Calibri"/>
              </a:rPr>
              <a:t>Respaldo</a:t>
            </a:r>
            <a:r>
              <a:rPr dirty="0" sz="1200" spc="145" i="1">
                <a:latin typeface="Calibri"/>
                <a:cs typeface="Calibri"/>
              </a:rPr>
              <a:t> </a:t>
            </a:r>
            <a:r>
              <a:rPr dirty="0" sz="1200" spc="120" i="1">
                <a:latin typeface="Calibri"/>
                <a:cs typeface="Calibri"/>
              </a:rPr>
              <a:t>administrativo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94223" y="5602020"/>
            <a:ext cx="1195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dirty="0" sz="1200" spc="100" i="1">
                <a:latin typeface="Calibri"/>
                <a:cs typeface="Calibri"/>
              </a:rPr>
              <a:t>Sitio</a:t>
            </a:r>
            <a:r>
              <a:rPr dirty="0" sz="1200" spc="20" i="1">
                <a:latin typeface="Calibri"/>
                <a:cs typeface="Calibri"/>
              </a:rPr>
              <a:t> </a:t>
            </a:r>
            <a:r>
              <a:rPr dirty="0" sz="1200" spc="110" i="1">
                <a:latin typeface="Calibri"/>
                <a:cs typeface="Calibri"/>
              </a:rPr>
              <a:t>y</a:t>
            </a:r>
            <a:r>
              <a:rPr dirty="0" sz="1200" spc="40" i="1">
                <a:latin typeface="Calibri"/>
                <a:cs typeface="Calibri"/>
              </a:rPr>
              <a:t> </a:t>
            </a:r>
            <a:r>
              <a:rPr dirty="0" sz="1200" spc="125" i="1">
                <a:latin typeface="Calibri"/>
                <a:cs typeface="Calibri"/>
              </a:rPr>
              <a:t>personal</a:t>
            </a:r>
            <a:r>
              <a:rPr dirty="0" sz="1200" spc="125" i="1">
                <a:latin typeface="Calibri"/>
                <a:cs typeface="Calibri"/>
              </a:rPr>
              <a:t> especializado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300471" y="3326891"/>
            <a:ext cx="2184400" cy="2289175"/>
            <a:chOff x="5300471" y="3326891"/>
            <a:chExt cx="2184400" cy="228917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3391" y="3482339"/>
              <a:ext cx="1680971" cy="97078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6143" y="3326891"/>
              <a:ext cx="495300" cy="1889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0471" y="4504943"/>
              <a:ext cx="728472" cy="1110996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6070853" y="4349877"/>
            <a:ext cx="15068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9370">
              <a:lnSpc>
                <a:spcPct val="100000"/>
              </a:lnSpc>
              <a:spcBef>
                <a:spcPts val="100"/>
              </a:spcBef>
            </a:pPr>
            <a:r>
              <a:rPr dirty="0" sz="1200" spc="105">
                <a:latin typeface="Calibri"/>
                <a:cs typeface="Calibri"/>
              </a:rPr>
              <a:t>(JICA)</a:t>
            </a:r>
            <a:endParaRPr sz="12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150" b="1" i="1">
                <a:latin typeface="Calibri"/>
                <a:cs typeface="Calibri"/>
              </a:rPr>
              <a:t>Cooperación</a:t>
            </a:r>
            <a:r>
              <a:rPr dirty="0" sz="1200" spc="150" b="1" i="1">
                <a:latin typeface="Calibri"/>
                <a:cs typeface="Calibri"/>
              </a:rPr>
              <a:t> técnica-</a:t>
            </a:r>
            <a:r>
              <a:rPr dirty="0" sz="1200" spc="135" b="1" i="1">
                <a:latin typeface="Calibri"/>
                <a:cs typeface="Calibri"/>
              </a:rPr>
              <a:t>financiera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955984" y="3004433"/>
            <a:ext cx="1424940" cy="1652270"/>
            <a:chOff x="4955984" y="3004433"/>
            <a:chExt cx="1424940" cy="1652270"/>
          </a:xfrm>
        </p:grpSpPr>
        <p:sp>
          <p:nvSpPr>
            <p:cNvPr id="23" name="object 23" descr=""/>
            <p:cNvSpPr/>
            <p:nvPr/>
          </p:nvSpPr>
          <p:spPr>
            <a:xfrm>
              <a:off x="5002529" y="3018720"/>
              <a:ext cx="1363980" cy="393700"/>
            </a:xfrm>
            <a:custGeom>
              <a:avLst/>
              <a:gdLst/>
              <a:ahLst/>
              <a:cxnLst/>
              <a:rect l="l" t="t" r="r" b="b"/>
              <a:pathLst>
                <a:path w="1363979" h="393700">
                  <a:moveTo>
                    <a:pt x="0" y="393261"/>
                  </a:moveTo>
                  <a:lnTo>
                    <a:pt x="23064" y="352668"/>
                  </a:lnTo>
                  <a:lnTo>
                    <a:pt x="48448" y="314088"/>
                  </a:lnTo>
                  <a:lnTo>
                    <a:pt x="76030" y="277557"/>
                  </a:lnTo>
                  <a:lnTo>
                    <a:pt x="105690" y="243112"/>
                  </a:lnTo>
                  <a:lnTo>
                    <a:pt x="137306" y="210787"/>
                  </a:lnTo>
                  <a:lnTo>
                    <a:pt x="170755" y="180621"/>
                  </a:lnTo>
                  <a:lnTo>
                    <a:pt x="205918" y="152647"/>
                  </a:lnTo>
                  <a:lnTo>
                    <a:pt x="242671" y="126903"/>
                  </a:lnTo>
                  <a:lnTo>
                    <a:pt x="280895" y="103424"/>
                  </a:lnTo>
                  <a:lnTo>
                    <a:pt x="320466" y="82246"/>
                  </a:lnTo>
                  <a:lnTo>
                    <a:pt x="361264" y="63406"/>
                  </a:lnTo>
                  <a:lnTo>
                    <a:pt x="403168" y="46939"/>
                  </a:lnTo>
                  <a:lnTo>
                    <a:pt x="446055" y="32882"/>
                  </a:lnTo>
                  <a:lnTo>
                    <a:pt x="489805" y="21271"/>
                  </a:lnTo>
                  <a:lnTo>
                    <a:pt x="534295" y="12140"/>
                  </a:lnTo>
                  <a:lnTo>
                    <a:pt x="579405" y="5528"/>
                  </a:lnTo>
                  <a:lnTo>
                    <a:pt x="625013" y="1469"/>
                  </a:lnTo>
                  <a:lnTo>
                    <a:pt x="670997" y="0"/>
                  </a:lnTo>
                  <a:lnTo>
                    <a:pt x="717236" y="1156"/>
                  </a:lnTo>
                  <a:lnTo>
                    <a:pt x="763609" y="4974"/>
                  </a:lnTo>
                  <a:lnTo>
                    <a:pt x="809993" y="11489"/>
                  </a:lnTo>
                  <a:lnTo>
                    <a:pt x="856268" y="20739"/>
                  </a:lnTo>
                  <a:lnTo>
                    <a:pt x="902312" y="32758"/>
                  </a:lnTo>
                  <a:lnTo>
                    <a:pt x="948004" y="47583"/>
                  </a:lnTo>
                  <a:lnTo>
                    <a:pt x="993221" y="65249"/>
                  </a:lnTo>
                  <a:lnTo>
                    <a:pt x="1037844" y="85794"/>
                  </a:lnTo>
                  <a:lnTo>
                    <a:pt x="1082363" y="109638"/>
                  </a:lnTo>
                  <a:lnTo>
                    <a:pt x="1125082" y="136056"/>
                  </a:lnTo>
                  <a:lnTo>
                    <a:pt x="1165883" y="164943"/>
                  </a:lnTo>
                  <a:lnTo>
                    <a:pt x="1204649" y="196191"/>
                  </a:lnTo>
                  <a:lnTo>
                    <a:pt x="1241262" y="229693"/>
                  </a:lnTo>
                  <a:lnTo>
                    <a:pt x="1275606" y="265343"/>
                  </a:lnTo>
                  <a:lnTo>
                    <a:pt x="1307564" y="303035"/>
                  </a:lnTo>
                  <a:lnTo>
                    <a:pt x="1337019" y="342662"/>
                  </a:lnTo>
                  <a:lnTo>
                    <a:pt x="1363853" y="384117"/>
                  </a:lnTo>
                </a:path>
              </a:pathLst>
            </a:custGeom>
            <a:ln w="285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14211" y="4395723"/>
              <a:ext cx="273685" cy="246379"/>
            </a:xfrm>
            <a:custGeom>
              <a:avLst/>
              <a:gdLst/>
              <a:ahLst/>
              <a:cxnLst/>
              <a:rect l="l" t="t" r="r" b="b"/>
              <a:pathLst>
                <a:path w="273685" h="246379">
                  <a:moveTo>
                    <a:pt x="273176" y="0"/>
                  </a:moveTo>
                  <a:lnTo>
                    <a:pt x="240449" y="42246"/>
                  </a:lnTo>
                  <a:lnTo>
                    <a:pt x="205390" y="82357"/>
                  </a:lnTo>
                  <a:lnTo>
                    <a:pt x="168137" y="120204"/>
                  </a:lnTo>
                  <a:lnTo>
                    <a:pt x="128832" y="155659"/>
                  </a:lnTo>
                  <a:lnTo>
                    <a:pt x="87614" y="188593"/>
                  </a:lnTo>
                  <a:lnTo>
                    <a:pt x="44623" y="218876"/>
                  </a:lnTo>
                  <a:lnTo>
                    <a:pt x="0" y="246380"/>
                  </a:lnTo>
                </a:path>
              </a:pathLst>
            </a:custGeom>
            <a:ln w="285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70271" y="4327651"/>
              <a:ext cx="285115" cy="282575"/>
            </a:xfrm>
            <a:custGeom>
              <a:avLst/>
              <a:gdLst/>
              <a:ahLst/>
              <a:cxnLst/>
              <a:rect l="l" t="t" r="r" b="b"/>
              <a:pathLst>
                <a:path w="285114" h="282575">
                  <a:moveTo>
                    <a:pt x="284988" y="282575"/>
                  </a:moveTo>
                  <a:lnTo>
                    <a:pt x="240399" y="257822"/>
                  </a:lnTo>
                  <a:lnTo>
                    <a:pt x="198078" y="229760"/>
                  </a:lnTo>
                  <a:lnTo>
                    <a:pt x="158170" y="198535"/>
                  </a:lnTo>
                  <a:lnTo>
                    <a:pt x="120824" y="164290"/>
                  </a:lnTo>
                  <a:lnTo>
                    <a:pt x="86187" y="127169"/>
                  </a:lnTo>
                  <a:lnTo>
                    <a:pt x="54405" y="87318"/>
                  </a:lnTo>
                  <a:lnTo>
                    <a:pt x="25627" y="4488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15264" y="1425600"/>
            <a:ext cx="6791959" cy="170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 marR="5080">
              <a:lnSpc>
                <a:spcPct val="114999"/>
              </a:lnSpc>
              <a:spcBef>
                <a:spcPts val="100"/>
              </a:spcBef>
            </a:pPr>
            <a:r>
              <a:rPr dirty="0" sz="1600" spc="145" i="1">
                <a:latin typeface="Calibri"/>
                <a:cs typeface="Calibri"/>
              </a:rPr>
              <a:t>Coexistir</a:t>
            </a:r>
            <a:r>
              <a:rPr dirty="0" sz="1600" spc="65" i="1">
                <a:latin typeface="Calibri"/>
                <a:cs typeface="Calibri"/>
              </a:rPr>
              <a:t> </a:t>
            </a:r>
            <a:r>
              <a:rPr dirty="0" sz="1600" spc="220" i="1">
                <a:latin typeface="Calibri"/>
                <a:cs typeface="Calibri"/>
              </a:rPr>
              <a:t>con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spc="130" i="1">
                <a:latin typeface="Calibri"/>
                <a:cs typeface="Calibri"/>
              </a:rPr>
              <a:t>los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spc="150" i="1">
                <a:latin typeface="Calibri"/>
                <a:cs typeface="Calibri"/>
              </a:rPr>
              <a:t>peligros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spc="229" i="1">
                <a:latin typeface="Calibri"/>
                <a:cs typeface="Calibri"/>
              </a:rPr>
              <a:t>que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spc="190" i="1">
                <a:latin typeface="Calibri"/>
                <a:cs typeface="Calibri"/>
              </a:rPr>
              <a:t>nos</a:t>
            </a:r>
            <a:r>
              <a:rPr dirty="0" sz="1600" spc="95" i="1">
                <a:latin typeface="Calibri"/>
                <a:cs typeface="Calibri"/>
              </a:rPr>
              <a:t> </a:t>
            </a:r>
            <a:r>
              <a:rPr dirty="0" sz="1600" spc="195" i="1">
                <a:latin typeface="Calibri"/>
                <a:cs typeface="Calibri"/>
              </a:rPr>
              <a:t>rodean</a:t>
            </a:r>
            <a:r>
              <a:rPr dirty="0" sz="1600" spc="100" i="1">
                <a:latin typeface="Calibri"/>
                <a:cs typeface="Calibri"/>
              </a:rPr>
              <a:t> </a:t>
            </a:r>
            <a:r>
              <a:rPr dirty="0" sz="1600" spc="165" i="1">
                <a:latin typeface="Calibri"/>
                <a:cs typeface="Calibri"/>
              </a:rPr>
              <a:t>requiere</a:t>
            </a:r>
            <a:r>
              <a:rPr dirty="0" sz="1600" spc="70" i="1">
                <a:latin typeface="Calibri"/>
                <a:cs typeface="Calibri"/>
              </a:rPr>
              <a:t> </a:t>
            </a:r>
            <a:r>
              <a:rPr dirty="0" sz="1600" spc="130" i="1">
                <a:latin typeface="Calibri"/>
                <a:cs typeface="Calibri"/>
              </a:rPr>
              <a:t>el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spc="145" i="1">
                <a:latin typeface="Calibri"/>
                <a:cs typeface="Calibri"/>
              </a:rPr>
              <a:t>desarrollo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spc="185" i="1">
                <a:latin typeface="Calibri"/>
                <a:cs typeface="Calibri"/>
              </a:rPr>
              <a:t>de</a:t>
            </a:r>
            <a:r>
              <a:rPr dirty="0" sz="1600" spc="185" i="1">
                <a:latin typeface="Calibri"/>
                <a:cs typeface="Calibri"/>
              </a:rPr>
              <a:t> </a:t>
            </a:r>
            <a:r>
              <a:rPr dirty="0" sz="1600" spc="210" i="1">
                <a:latin typeface="Calibri"/>
                <a:cs typeface="Calibri"/>
              </a:rPr>
              <a:t>medios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spc="220" i="1">
                <a:latin typeface="Calibri"/>
                <a:cs typeface="Calibri"/>
              </a:rPr>
              <a:t>de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spc="175" i="1">
                <a:latin typeface="Calibri"/>
                <a:cs typeface="Calibri"/>
              </a:rPr>
              <a:t>protección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spc="140" i="1">
                <a:latin typeface="Calibri"/>
                <a:cs typeface="Calibri"/>
              </a:rPr>
              <a:t>y</a:t>
            </a:r>
            <a:r>
              <a:rPr dirty="0" sz="1600" spc="60" i="1">
                <a:latin typeface="Calibri"/>
                <a:cs typeface="Calibri"/>
              </a:rPr>
              <a:t> </a:t>
            </a:r>
            <a:r>
              <a:rPr dirty="0" sz="1600" spc="195" i="1">
                <a:latin typeface="Calibri"/>
                <a:cs typeface="Calibri"/>
              </a:rPr>
              <a:t>forma</a:t>
            </a:r>
            <a:r>
              <a:rPr dirty="0" sz="1600" spc="80" i="1">
                <a:latin typeface="Calibri"/>
                <a:cs typeface="Calibri"/>
              </a:rPr>
              <a:t> </a:t>
            </a:r>
            <a:r>
              <a:rPr dirty="0" sz="1600" spc="175" i="1">
                <a:latin typeface="Calibri"/>
                <a:cs typeface="Calibri"/>
              </a:rPr>
              <a:t>parte</a:t>
            </a:r>
            <a:r>
              <a:rPr dirty="0" sz="1600" spc="85" i="1">
                <a:latin typeface="Calibri"/>
                <a:cs typeface="Calibri"/>
              </a:rPr>
              <a:t> </a:t>
            </a:r>
            <a:r>
              <a:rPr dirty="0" sz="1600" spc="220" i="1">
                <a:latin typeface="Calibri"/>
                <a:cs typeface="Calibri"/>
              </a:rPr>
              <a:t>de</a:t>
            </a:r>
            <a:r>
              <a:rPr dirty="0" sz="1600" spc="65" i="1">
                <a:latin typeface="Calibri"/>
                <a:cs typeface="Calibri"/>
              </a:rPr>
              <a:t> </a:t>
            </a:r>
            <a:r>
              <a:rPr dirty="0" sz="1600" spc="250" i="1">
                <a:latin typeface="Calibri"/>
                <a:cs typeface="Calibri"/>
              </a:rPr>
              <a:t>un</a:t>
            </a:r>
            <a:r>
              <a:rPr dirty="0" sz="1600" spc="75" i="1">
                <a:latin typeface="Calibri"/>
                <a:cs typeface="Calibri"/>
              </a:rPr>
              <a:t> </a:t>
            </a:r>
            <a:r>
              <a:rPr dirty="0" sz="1600" spc="180" i="1">
                <a:latin typeface="Calibri"/>
                <a:cs typeface="Calibri"/>
              </a:rPr>
              <a:t>proceso</a:t>
            </a:r>
            <a:r>
              <a:rPr dirty="0" sz="1600" spc="90" i="1">
                <a:latin typeface="Calibri"/>
                <a:cs typeface="Calibri"/>
              </a:rPr>
              <a:t> </a:t>
            </a:r>
            <a:r>
              <a:rPr dirty="0" sz="1600" spc="130" i="1">
                <a:latin typeface="Calibri"/>
                <a:cs typeface="Calibri"/>
              </a:rPr>
              <a:t>evolutivo</a:t>
            </a:r>
            <a:endParaRPr sz="1600">
              <a:latin typeface="Calibri"/>
              <a:cs typeface="Calibri"/>
            </a:endParaRPr>
          </a:p>
          <a:p>
            <a:pPr marL="299085" marR="2270125" indent="-287020">
              <a:lnSpc>
                <a:spcPct val="130100"/>
              </a:lnSpc>
              <a:spcBef>
                <a:spcPts val="128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210">
                <a:latin typeface="Calibri"/>
                <a:cs typeface="Calibri"/>
              </a:rPr>
              <a:t>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20">
                <a:latin typeface="Calibri"/>
                <a:cs typeface="Calibri"/>
              </a:rPr>
              <a:t>raíz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20">
                <a:latin typeface="Calibri"/>
                <a:cs typeface="Calibri"/>
              </a:rPr>
              <a:t>los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80">
                <a:latin typeface="Calibri"/>
                <a:cs typeface="Calibri"/>
              </a:rPr>
              <a:t>sismos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1985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se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establece </a:t>
            </a:r>
            <a:r>
              <a:rPr dirty="0" sz="1600" spc="180">
                <a:latin typeface="Calibri"/>
                <a:cs typeface="Calibri"/>
              </a:rPr>
              <a:t>formalmente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95">
                <a:latin typeface="Calibri"/>
                <a:cs typeface="Calibri"/>
              </a:rPr>
              <a:t>en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1986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el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85">
                <a:latin typeface="Calibri"/>
                <a:cs typeface="Calibri"/>
              </a:rPr>
              <a:t>Sistema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Nacional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Protección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90">
                <a:latin typeface="Calibri"/>
                <a:cs typeface="Calibri"/>
              </a:rPr>
              <a:t>Civil,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229">
                <a:latin typeface="Calibri"/>
                <a:cs typeface="Calibri"/>
              </a:rPr>
              <a:t>SINAPROC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334125" cy="6858000"/>
            <a:chOff x="0" y="0"/>
            <a:chExt cx="63341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991" y="0"/>
              <a:ext cx="2968752" cy="200406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04060"/>
              <a:ext cx="4991100" cy="2429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33314"/>
              <a:ext cx="6333744" cy="24246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9979" y="2004060"/>
              <a:ext cx="2682240" cy="24292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523"/>
              <a:ext cx="3915155" cy="20025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891273" y="2028570"/>
            <a:ext cx="472884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180">
                <a:latin typeface="Calibri"/>
                <a:cs typeface="Calibri"/>
              </a:rPr>
              <a:t>Brazo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técnico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30">
                <a:latin typeface="Calibri"/>
                <a:cs typeface="Calibri"/>
              </a:rPr>
              <a:t>científico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del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29">
                <a:latin typeface="Calibri"/>
                <a:cs typeface="Calibri"/>
              </a:rPr>
              <a:t>SINAPROC</a:t>
            </a:r>
            <a:endParaRPr sz="1600">
              <a:latin typeface="Calibri"/>
              <a:cs typeface="Calibri"/>
            </a:endParaRPr>
          </a:p>
          <a:p>
            <a:pPr marL="299085" marR="8699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85">
                <a:latin typeface="Calibri"/>
                <a:cs typeface="Calibri"/>
              </a:rPr>
              <a:t>Enlace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con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instituciones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especializadas </a:t>
            </a:r>
            <a:r>
              <a:rPr dirty="0" sz="1600" spc="140">
                <a:latin typeface="Calibri"/>
                <a:cs typeface="Calibri"/>
              </a:rPr>
              <a:t>(SSN,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SMN,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85">
                <a:latin typeface="Calibri"/>
                <a:cs typeface="Calibri"/>
              </a:rPr>
              <a:t>CAT-</a:t>
            </a:r>
            <a:r>
              <a:rPr dirty="0" sz="1600" spc="195">
                <a:latin typeface="Calibri"/>
                <a:cs typeface="Calibri"/>
              </a:rPr>
              <a:t>SEMAR)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el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monitoreo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14">
                <a:latin typeface="Calibri"/>
                <a:cs typeface="Calibri"/>
              </a:rPr>
              <a:t>alerta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204">
                <a:latin typeface="Calibri"/>
                <a:cs typeface="Calibri"/>
              </a:rPr>
              <a:t>Promueve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30">
                <a:latin typeface="Calibri"/>
                <a:cs typeface="Calibri"/>
              </a:rPr>
              <a:t>políticas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públicas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270">
                <a:latin typeface="Calibri"/>
                <a:cs typeface="Calibri"/>
              </a:rPr>
              <a:t>RRD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55">
                <a:latin typeface="Calibri"/>
                <a:cs typeface="Calibri"/>
              </a:rPr>
              <a:t>Investiga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amenazas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riesgos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40">
                <a:latin typeface="Calibri"/>
                <a:cs typeface="Calibri"/>
              </a:rPr>
              <a:t>desastres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80">
                <a:latin typeface="Calibri"/>
                <a:cs typeface="Calibri"/>
              </a:rPr>
              <a:t>Opera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sistemas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información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sobre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600" spc="155">
                <a:latin typeface="Calibri"/>
                <a:cs typeface="Calibri"/>
              </a:rPr>
              <a:t>riesgos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(ANR)</a:t>
            </a:r>
            <a:endParaRPr sz="1600">
              <a:latin typeface="Calibri"/>
              <a:cs typeface="Calibri"/>
            </a:endParaRPr>
          </a:p>
          <a:p>
            <a:pPr marL="299085" marR="31496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70">
                <a:latin typeface="Calibri"/>
                <a:cs typeface="Calibri"/>
              </a:rPr>
              <a:t>Dirige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80">
                <a:latin typeface="Calibri"/>
                <a:cs typeface="Calibri"/>
              </a:rPr>
              <a:t>Escuela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Nacional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Protección </a:t>
            </a:r>
            <a:r>
              <a:rPr dirty="0" sz="1600" spc="110">
                <a:latin typeface="Calibri"/>
                <a:cs typeface="Calibri"/>
              </a:rPr>
              <a:t>Civil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85">
                <a:latin typeface="Calibri"/>
                <a:cs typeface="Calibri"/>
              </a:rPr>
              <a:t>Difunde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medidas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270">
                <a:latin typeface="Calibri"/>
                <a:cs typeface="Calibri"/>
              </a:rPr>
              <a:t>RRD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55">
                <a:latin typeface="Calibri"/>
                <a:cs typeface="Calibri"/>
              </a:rPr>
              <a:t>Referente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fuente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primaria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información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20">
                <a:latin typeface="Calibri"/>
                <a:cs typeface="Calibri"/>
              </a:rPr>
              <a:t>los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sistemas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estatales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municipales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Protección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Civil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273" y="1017523"/>
            <a:ext cx="39878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300"/>
              <a:t>Centro</a:t>
            </a:r>
            <a:r>
              <a:rPr dirty="0" sz="2400" spc="165"/>
              <a:t> </a:t>
            </a:r>
            <a:r>
              <a:rPr dirty="0" sz="2400" spc="275"/>
              <a:t>Nacional</a:t>
            </a:r>
            <a:r>
              <a:rPr dirty="0" sz="2400" spc="150"/>
              <a:t> </a:t>
            </a:r>
            <a:r>
              <a:rPr dirty="0" sz="2400" spc="310"/>
              <a:t>de </a:t>
            </a:r>
            <a:r>
              <a:rPr dirty="0" sz="2400" spc="305"/>
              <a:t>Prevención</a:t>
            </a:r>
            <a:r>
              <a:rPr dirty="0" sz="2400" spc="180"/>
              <a:t> </a:t>
            </a:r>
            <a:r>
              <a:rPr dirty="0" sz="2400" spc="335"/>
              <a:t>de</a:t>
            </a:r>
            <a:r>
              <a:rPr dirty="0" sz="2400" spc="145"/>
              <a:t> </a:t>
            </a:r>
            <a:r>
              <a:rPr dirty="0" sz="2400" spc="285"/>
              <a:t>Desastres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17" y="485647"/>
            <a:ext cx="45631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90"/>
              <a:t>Evolución</a:t>
            </a:r>
            <a:r>
              <a:rPr dirty="0" sz="2400" spc="160"/>
              <a:t> </a:t>
            </a:r>
            <a:r>
              <a:rPr dirty="0" sz="2400" spc="335"/>
              <a:t>en</a:t>
            </a:r>
            <a:r>
              <a:rPr dirty="0" sz="2400" spc="130"/>
              <a:t> </a:t>
            </a:r>
            <a:r>
              <a:rPr dirty="0" sz="2400" spc="210"/>
              <a:t>la</a:t>
            </a:r>
            <a:r>
              <a:rPr dirty="0" sz="2400" spc="145"/>
              <a:t> </a:t>
            </a:r>
            <a:r>
              <a:rPr dirty="0" sz="2400" spc="290"/>
              <a:t>Cooperación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52755" y="1098245"/>
            <a:ext cx="5302250" cy="5109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250" b="1">
                <a:latin typeface="Calibri"/>
                <a:cs typeface="Calibri"/>
              </a:rPr>
              <a:t>De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80" b="1">
                <a:latin typeface="Calibri"/>
                <a:cs typeface="Calibri"/>
              </a:rPr>
              <a:t>país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80" b="1">
                <a:latin typeface="Calibri"/>
                <a:cs typeface="Calibri"/>
              </a:rPr>
              <a:t>receptor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a</a:t>
            </a:r>
            <a:r>
              <a:rPr dirty="0" sz="1600" spc="100" b="1">
                <a:latin typeface="Calibri"/>
                <a:cs typeface="Calibri"/>
              </a:rPr>
              <a:t> </a:t>
            </a:r>
            <a:r>
              <a:rPr dirty="0" sz="1600" spc="204" b="1">
                <a:latin typeface="Calibri"/>
                <a:cs typeface="Calibri"/>
              </a:rPr>
              <a:t>punto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65" b="1">
                <a:latin typeface="Calibri"/>
                <a:cs typeface="Calibri"/>
              </a:rPr>
              <a:t>focal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80" b="1">
                <a:latin typeface="Calibri"/>
                <a:cs typeface="Calibri"/>
              </a:rPr>
              <a:t>regional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90">
                <a:latin typeface="Calibri"/>
                <a:cs typeface="Calibri"/>
              </a:rPr>
              <a:t>la </a:t>
            </a:r>
            <a:r>
              <a:rPr dirty="0" sz="1600" spc="155">
                <a:latin typeface="Calibri"/>
                <a:cs typeface="Calibri"/>
              </a:rPr>
              <a:t>extensión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del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conocimiento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capacidades </a:t>
            </a:r>
            <a:r>
              <a:rPr dirty="0" sz="1600" spc="165">
                <a:latin typeface="Calibri"/>
                <a:cs typeface="Calibri"/>
              </a:rPr>
              <a:t>técnicas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(Centroamérica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el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Caribe,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Cooperación </a:t>
            </a:r>
            <a:r>
              <a:rPr dirty="0" sz="1600" spc="165">
                <a:latin typeface="Calibri"/>
                <a:cs typeface="Calibri"/>
              </a:rPr>
              <a:t>Sur-</a:t>
            </a:r>
            <a:r>
              <a:rPr dirty="0" sz="1600" spc="120">
                <a:latin typeface="Calibri"/>
                <a:cs typeface="Calibri"/>
              </a:rPr>
              <a:t>Sur,</a:t>
            </a:r>
            <a:r>
              <a:rPr dirty="0" sz="1600" spc="80">
                <a:latin typeface="Calibri"/>
                <a:cs typeface="Calibri"/>
              </a:rPr>
              <a:t> etc.)</a:t>
            </a:r>
            <a:endParaRPr sz="1600">
              <a:latin typeface="Calibri"/>
              <a:cs typeface="Calibri"/>
            </a:endParaRPr>
          </a:p>
          <a:p>
            <a:pPr marL="299085" marR="67310" indent="-28702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250" b="1">
                <a:latin typeface="Calibri"/>
                <a:cs typeface="Calibri"/>
              </a:rPr>
              <a:t>De</a:t>
            </a:r>
            <a:r>
              <a:rPr dirty="0" sz="1600" spc="100" b="1">
                <a:latin typeface="Calibri"/>
                <a:cs typeface="Calibri"/>
              </a:rPr>
              <a:t> </a:t>
            </a:r>
            <a:r>
              <a:rPr dirty="0" sz="1600" spc="135" b="1">
                <a:latin typeface="Calibri"/>
                <a:cs typeface="Calibri"/>
              </a:rPr>
              <a:t>la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195" b="1">
                <a:latin typeface="Calibri"/>
                <a:cs typeface="Calibri"/>
              </a:rPr>
              <a:t>capacitación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195" b="1">
                <a:latin typeface="Calibri"/>
                <a:cs typeface="Calibri"/>
              </a:rPr>
              <a:t>centrada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215" b="1">
                <a:latin typeface="Calibri"/>
                <a:cs typeface="Calibri"/>
              </a:rPr>
              <a:t>en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135" b="1">
                <a:latin typeface="Calibri"/>
                <a:cs typeface="Calibri"/>
              </a:rPr>
              <a:t>la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175" b="1">
                <a:latin typeface="Calibri"/>
                <a:cs typeface="Calibri"/>
              </a:rPr>
              <a:t>sismo- resistencia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14">
                <a:latin typeface="Calibri"/>
                <a:cs typeface="Calibri"/>
              </a:rPr>
              <a:t>la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220">
                <a:latin typeface="Calibri"/>
                <a:cs typeface="Calibri"/>
              </a:rPr>
              <a:t>GIRD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80">
                <a:latin typeface="Calibri"/>
                <a:cs typeface="Calibri"/>
              </a:rPr>
              <a:t>conforme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a</a:t>
            </a:r>
            <a:r>
              <a:rPr dirty="0" sz="1600" spc="85" b="1">
                <a:latin typeface="Calibri"/>
                <a:cs typeface="Calibri"/>
              </a:rPr>
              <a:t> </a:t>
            </a:r>
            <a:r>
              <a:rPr dirty="0" sz="1600" spc="155" b="1">
                <a:latin typeface="Calibri"/>
                <a:cs typeface="Calibri"/>
              </a:rPr>
              <a:t>los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225" b="1">
                <a:latin typeface="Calibri"/>
                <a:cs typeface="Calibri"/>
              </a:rPr>
              <a:t>marcos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95" b="1">
                <a:latin typeface="Calibri"/>
                <a:cs typeface="Calibri"/>
              </a:rPr>
              <a:t>de </a:t>
            </a:r>
            <a:r>
              <a:rPr dirty="0" sz="1600" spc="204" b="1">
                <a:latin typeface="Calibri"/>
                <a:cs typeface="Calibri"/>
              </a:rPr>
              <a:t>acción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175" b="1">
                <a:latin typeface="Calibri"/>
                <a:cs typeface="Calibri"/>
              </a:rPr>
              <a:t>internacionales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(ODS,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15">
                <a:latin typeface="Calibri"/>
                <a:cs typeface="Calibri"/>
              </a:rPr>
              <a:t>UNDRR,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Marco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de </a:t>
            </a:r>
            <a:r>
              <a:rPr dirty="0" sz="1600" spc="180">
                <a:latin typeface="Calibri"/>
                <a:cs typeface="Calibri"/>
              </a:rPr>
              <a:t>Sendai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10">
                <a:latin typeface="Calibri"/>
                <a:cs typeface="Calibri"/>
              </a:rPr>
              <a:t>RRD)</a:t>
            </a:r>
            <a:endParaRPr sz="1600">
              <a:latin typeface="Calibri"/>
              <a:cs typeface="Calibri"/>
            </a:endParaRPr>
          </a:p>
          <a:p>
            <a:pPr marL="299085" marR="140335" indent="-287020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160" b="1">
                <a:latin typeface="Calibri"/>
                <a:cs typeface="Calibri"/>
              </a:rPr>
              <a:t>Oferta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195" b="1">
                <a:latin typeface="Calibri"/>
                <a:cs typeface="Calibri"/>
              </a:rPr>
              <a:t>continua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capacitación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intercambio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experiencias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aprendizajes</a:t>
            </a:r>
            <a:r>
              <a:rPr dirty="0" sz="1600" spc="145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a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14">
                <a:latin typeface="Calibri"/>
                <a:cs typeface="Calibri"/>
              </a:rPr>
              <a:t>raíz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eventos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gran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90">
                <a:latin typeface="Calibri"/>
                <a:cs typeface="Calibri"/>
              </a:rPr>
              <a:t>impacto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145">
                <a:latin typeface="Calibri"/>
                <a:cs typeface="Calibri"/>
              </a:rPr>
              <a:t>(terremoto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215">
                <a:latin typeface="Calibri"/>
                <a:cs typeface="Calibri"/>
              </a:rPr>
              <a:t>Japón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2011, </a:t>
            </a:r>
            <a:r>
              <a:rPr dirty="0" sz="1600" spc="210">
                <a:latin typeface="Calibri"/>
                <a:cs typeface="Calibri"/>
              </a:rPr>
              <a:t>pandemia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210">
                <a:latin typeface="Calibri"/>
                <a:cs typeface="Calibri"/>
              </a:rPr>
              <a:t>COVID-</a:t>
            </a:r>
            <a:r>
              <a:rPr dirty="0" sz="1600">
                <a:latin typeface="Calibri"/>
                <a:cs typeface="Calibri"/>
              </a:rPr>
              <a:t>19,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etc.)</a:t>
            </a:r>
            <a:endParaRPr sz="1600">
              <a:latin typeface="Calibri"/>
              <a:cs typeface="Calibri"/>
            </a:endParaRPr>
          </a:p>
          <a:p>
            <a:pPr marL="299085" marR="28130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160">
                <a:latin typeface="Calibri"/>
                <a:cs typeface="Calibri"/>
              </a:rPr>
              <a:t>Proyectos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40">
                <a:latin typeface="Calibri"/>
                <a:cs typeface="Calibri"/>
              </a:rPr>
              <a:t>SATREPS</a:t>
            </a:r>
            <a:r>
              <a:rPr dirty="0" sz="1600" spc="114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con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225" b="1">
                <a:latin typeface="Calibri"/>
                <a:cs typeface="Calibri"/>
              </a:rPr>
              <a:t>componentes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de </a:t>
            </a:r>
            <a:r>
              <a:rPr dirty="0" sz="1600" spc="180" b="1">
                <a:latin typeface="Calibri"/>
                <a:cs typeface="Calibri"/>
              </a:rPr>
              <a:t>intervención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70" b="1">
                <a:latin typeface="Calibri"/>
                <a:cs typeface="Calibri"/>
              </a:rPr>
              <a:t>social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30">
                <a:latin typeface="Calibri"/>
                <a:cs typeface="Calibri"/>
              </a:rPr>
              <a:t>(entre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14">
                <a:latin typeface="Calibri"/>
                <a:cs typeface="Calibri"/>
              </a:rPr>
              <a:t>ellos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de </a:t>
            </a:r>
            <a:r>
              <a:rPr dirty="0" sz="1600" spc="195">
                <a:latin typeface="Calibri"/>
                <a:cs typeface="Calibri"/>
              </a:rPr>
              <a:t>comunicación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para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RRD),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con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165" b="1">
                <a:latin typeface="Calibri"/>
                <a:cs typeface="Calibri"/>
              </a:rPr>
              <a:t>participación multidisciplinaria</a:t>
            </a:r>
            <a:r>
              <a:rPr dirty="0" sz="1600" spc="180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y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65" b="1">
                <a:latin typeface="Calibri"/>
                <a:cs typeface="Calibri"/>
              </a:rPr>
              <a:t>multi-</a:t>
            </a:r>
            <a:r>
              <a:rPr dirty="0" sz="1600" spc="135" b="1">
                <a:latin typeface="Calibri"/>
                <a:cs typeface="Calibri"/>
              </a:rPr>
              <a:t>institucional</a:t>
            </a:r>
            <a:r>
              <a:rPr dirty="0" sz="1600" spc="13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56324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600" spc="155">
                <a:latin typeface="Calibri"/>
                <a:cs typeface="Calibri"/>
              </a:rPr>
              <a:t>Manejo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riesgos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sistémicos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y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efectos</a:t>
            </a:r>
            <a:r>
              <a:rPr dirty="0" sz="1600" spc="140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en </a:t>
            </a:r>
            <a:r>
              <a:rPr dirty="0" sz="1600" spc="210" b="1">
                <a:latin typeface="Calibri"/>
                <a:cs typeface="Calibri"/>
              </a:rPr>
              <a:t>cascada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743955" y="736091"/>
            <a:ext cx="6448425" cy="6122035"/>
            <a:chOff x="5743955" y="736091"/>
            <a:chExt cx="6448425" cy="6122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3955" y="2758440"/>
              <a:ext cx="3622548" cy="34488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8367" y="736091"/>
              <a:ext cx="3913631" cy="2286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1827" y="3557014"/>
              <a:ext cx="2738628" cy="33009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 marR="2045970">
              <a:lnSpc>
                <a:spcPts val="2380"/>
              </a:lnSpc>
              <a:spcBef>
                <a:spcPts val="390"/>
              </a:spcBef>
            </a:pPr>
            <a:r>
              <a:rPr dirty="0" spc="270"/>
              <a:t>Proyecto</a:t>
            </a:r>
            <a:r>
              <a:rPr dirty="0" spc="180"/>
              <a:t> </a:t>
            </a:r>
            <a:r>
              <a:rPr dirty="0" spc="260"/>
              <a:t>Satreps</a:t>
            </a:r>
            <a:r>
              <a:rPr dirty="0" spc="170"/>
              <a:t> </a:t>
            </a:r>
            <a:r>
              <a:rPr dirty="0" spc="125"/>
              <a:t>(2017-</a:t>
            </a:r>
            <a:r>
              <a:rPr dirty="0" spc="185"/>
              <a:t>2022) </a:t>
            </a:r>
            <a:r>
              <a:rPr dirty="0" spc="310"/>
              <a:t>Componente</a:t>
            </a:r>
            <a:r>
              <a:rPr dirty="0" spc="185"/>
              <a:t> </a:t>
            </a:r>
            <a:r>
              <a:rPr dirty="0" spc="260"/>
              <a:t>educativo</a:t>
            </a:r>
          </a:p>
          <a:p>
            <a:pPr marL="12700">
              <a:lnSpc>
                <a:spcPts val="2335"/>
              </a:lnSpc>
            </a:pPr>
            <a:r>
              <a:rPr dirty="0" spc="300"/>
              <a:t>Sismos</a:t>
            </a:r>
            <a:r>
              <a:rPr dirty="0" spc="125"/>
              <a:t> </a:t>
            </a:r>
            <a:r>
              <a:rPr dirty="0" spc="270"/>
              <a:t>y</a:t>
            </a:r>
            <a:r>
              <a:rPr dirty="0" spc="145"/>
              <a:t> </a:t>
            </a:r>
            <a:r>
              <a:rPr dirty="0" spc="285"/>
              <a:t>tsunamis</a:t>
            </a:r>
            <a:r>
              <a:rPr dirty="0" spc="150"/>
              <a:t> </a:t>
            </a:r>
            <a:r>
              <a:rPr dirty="0" spc="295"/>
              <a:t>en</a:t>
            </a:r>
            <a:r>
              <a:rPr dirty="0" spc="155"/>
              <a:t> </a:t>
            </a:r>
            <a:r>
              <a:rPr dirty="0" spc="190"/>
              <a:t>el</a:t>
            </a:r>
            <a:r>
              <a:rPr dirty="0" spc="145"/>
              <a:t> </a:t>
            </a:r>
            <a:r>
              <a:rPr dirty="0" spc="260"/>
              <a:t>Pacífico</a:t>
            </a:r>
            <a:r>
              <a:rPr dirty="0" spc="155"/>
              <a:t> </a:t>
            </a:r>
            <a:r>
              <a:rPr dirty="0" spc="285"/>
              <a:t>mexicano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4536947"/>
            <a:ext cx="3281172" cy="204977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8279" marR="5080" indent="-19621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09550" algn="l"/>
              </a:tabLst>
            </a:pPr>
            <a:r>
              <a:rPr dirty="0" spc="135"/>
              <a:t>Trabajo</a:t>
            </a:r>
            <a:r>
              <a:rPr dirty="0" spc="110"/>
              <a:t> </a:t>
            </a:r>
            <a:r>
              <a:rPr dirty="0" spc="200"/>
              <a:t>de</a:t>
            </a:r>
            <a:r>
              <a:rPr dirty="0" spc="90"/>
              <a:t> </a:t>
            </a:r>
            <a:r>
              <a:rPr dirty="0" spc="180"/>
              <a:t>campo,</a:t>
            </a:r>
            <a:r>
              <a:rPr dirty="0" spc="105"/>
              <a:t> </a:t>
            </a:r>
            <a:r>
              <a:rPr dirty="0" spc="125"/>
              <a:t>desarrollo</a:t>
            </a:r>
            <a:r>
              <a:rPr dirty="0" spc="100"/>
              <a:t> </a:t>
            </a:r>
            <a:r>
              <a:rPr dirty="0" spc="200"/>
              <a:t>de</a:t>
            </a:r>
            <a:r>
              <a:rPr dirty="0" spc="75"/>
              <a:t> </a:t>
            </a:r>
            <a:r>
              <a:rPr dirty="0" spc="175"/>
              <a:t>metodologías</a:t>
            </a:r>
            <a:r>
              <a:rPr dirty="0" spc="120"/>
              <a:t> </a:t>
            </a:r>
            <a:r>
              <a:rPr dirty="0" spc="135"/>
              <a:t>y</a:t>
            </a:r>
            <a:r>
              <a:rPr dirty="0" spc="80"/>
              <a:t> </a:t>
            </a:r>
            <a:r>
              <a:rPr dirty="0" spc="155"/>
              <a:t>herramientas </a:t>
            </a:r>
            <a:r>
              <a:rPr dirty="0" spc="155"/>
              <a:t>	</a:t>
            </a:r>
            <a:r>
              <a:rPr dirty="0" spc="150"/>
              <a:t>didácticas</a:t>
            </a:r>
          </a:p>
          <a:p>
            <a:pPr marL="208915" indent="-1962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8915" algn="l"/>
              </a:tabLst>
            </a:pPr>
            <a:r>
              <a:rPr dirty="0" spc="180"/>
              <a:t>Recuperación</a:t>
            </a:r>
            <a:r>
              <a:rPr dirty="0" spc="114"/>
              <a:t> </a:t>
            </a:r>
            <a:r>
              <a:rPr dirty="0" spc="200"/>
              <a:t>de</a:t>
            </a:r>
            <a:r>
              <a:rPr dirty="0" spc="75"/>
              <a:t> </a:t>
            </a:r>
            <a:r>
              <a:rPr dirty="0" spc="110"/>
              <a:t>la</a:t>
            </a:r>
            <a:r>
              <a:rPr dirty="0" spc="70"/>
              <a:t>  </a:t>
            </a:r>
            <a:r>
              <a:rPr dirty="0" spc="200"/>
              <a:t>memoria</a:t>
            </a:r>
            <a:r>
              <a:rPr dirty="0" spc="105"/>
              <a:t> </a:t>
            </a:r>
            <a:r>
              <a:rPr dirty="0" spc="135"/>
              <a:t>histórica</a:t>
            </a:r>
            <a:r>
              <a:rPr dirty="0" spc="105"/>
              <a:t> </a:t>
            </a:r>
            <a:r>
              <a:rPr dirty="0" spc="135"/>
              <a:t>y</a:t>
            </a:r>
            <a:r>
              <a:rPr dirty="0" spc="70"/>
              <a:t> </a:t>
            </a:r>
            <a:r>
              <a:rPr dirty="0" spc="140"/>
              <a:t>testimonial</a:t>
            </a:r>
          </a:p>
          <a:p>
            <a:pPr marL="208915" indent="-1962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8915" algn="l"/>
              </a:tabLst>
            </a:pPr>
            <a:r>
              <a:rPr dirty="0" spc="175"/>
              <a:t>Simulacros</a:t>
            </a:r>
            <a:r>
              <a:rPr dirty="0" spc="90"/>
              <a:t> </a:t>
            </a:r>
            <a:r>
              <a:rPr dirty="0" spc="235"/>
              <a:t>como</a:t>
            </a:r>
            <a:r>
              <a:rPr dirty="0" spc="80"/>
              <a:t> </a:t>
            </a:r>
            <a:r>
              <a:rPr dirty="0" spc="175"/>
              <a:t>modeladores</a:t>
            </a:r>
            <a:r>
              <a:rPr dirty="0" spc="120"/>
              <a:t> </a:t>
            </a:r>
            <a:r>
              <a:rPr dirty="0" spc="150"/>
              <a:t>del</a:t>
            </a:r>
            <a:r>
              <a:rPr dirty="0" spc="70"/>
              <a:t> </a:t>
            </a:r>
            <a:r>
              <a:rPr dirty="0" spc="175"/>
              <a:t>comportamiento</a:t>
            </a:r>
          </a:p>
          <a:p>
            <a:pPr marL="208915" indent="-1962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8915" algn="l"/>
              </a:tabLst>
            </a:pPr>
            <a:r>
              <a:rPr dirty="0" spc="180"/>
              <a:t>Producciones</a:t>
            </a:r>
            <a:r>
              <a:rPr dirty="0" spc="110"/>
              <a:t> </a:t>
            </a:r>
            <a:r>
              <a:rPr dirty="0" spc="145"/>
              <a:t>audiovisuales</a:t>
            </a:r>
            <a:r>
              <a:rPr dirty="0" spc="125"/>
              <a:t> </a:t>
            </a:r>
            <a:r>
              <a:rPr dirty="0" spc="135"/>
              <a:t>y</a:t>
            </a:r>
            <a:r>
              <a:rPr dirty="0" spc="85"/>
              <a:t> </a:t>
            </a:r>
            <a:r>
              <a:rPr dirty="0" spc="185"/>
              <a:t>guías</a:t>
            </a:r>
            <a:r>
              <a:rPr dirty="0" spc="110"/>
              <a:t> </a:t>
            </a:r>
            <a:r>
              <a:rPr dirty="0" spc="140"/>
              <a:t>prácticas</a:t>
            </a:r>
          </a:p>
          <a:p>
            <a:pPr marL="208915" indent="-1962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8915" algn="l"/>
              </a:tabLst>
            </a:pPr>
            <a:r>
              <a:rPr dirty="0" spc="175"/>
              <a:t>Eventos</a:t>
            </a:r>
            <a:r>
              <a:rPr dirty="0" spc="90"/>
              <a:t> </a:t>
            </a:r>
            <a:r>
              <a:rPr dirty="0" spc="195"/>
              <a:t>en</a:t>
            </a:r>
            <a:r>
              <a:rPr dirty="0" spc="70"/>
              <a:t> </a:t>
            </a:r>
            <a:r>
              <a:rPr dirty="0" spc="110"/>
              <a:t>el</a:t>
            </a:r>
            <a:r>
              <a:rPr dirty="0" spc="65"/>
              <a:t> </a:t>
            </a:r>
            <a:r>
              <a:rPr dirty="0" spc="200"/>
              <a:t>marco</a:t>
            </a:r>
            <a:r>
              <a:rPr dirty="0" spc="95"/>
              <a:t> </a:t>
            </a:r>
            <a:r>
              <a:rPr dirty="0" spc="150"/>
              <a:t>del</a:t>
            </a:r>
            <a:r>
              <a:rPr dirty="0" spc="75"/>
              <a:t> </a:t>
            </a:r>
            <a:r>
              <a:rPr dirty="0" spc="180"/>
              <a:t>Día</a:t>
            </a:r>
            <a:r>
              <a:rPr dirty="0" spc="75"/>
              <a:t> </a:t>
            </a:r>
            <a:r>
              <a:rPr dirty="0" spc="160"/>
              <a:t>Mundial</a:t>
            </a:r>
            <a:r>
              <a:rPr dirty="0" spc="90"/>
              <a:t> </a:t>
            </a:r>
            <a:r>
              <a:rPr dirty="0" spc="200"/>
              <a:t>de</a:t>
            </a:r>
            <a:r>
              <a:rPr dirty="0" spc="85"/>
              <a:t> </a:t>
            </a:r>
            <a:r>
              <a:rPr dirty="0" spc="180"/>
              <a:t>Tsunamis</a:t>
            </a:r>
          </a:p>
          <a:p>
            <a:pPr marL="208915" indent="-1962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08915" algn="l"/>
              </a:tabLst>
            </a:pPr>
            <a:r>
              <a:rPr dirty="0" spc="155"/>
              <a:t>Foros</a:t>
            </a:r>
            <a:r>
              <a:rPr dirty="0" spc="95"/>
              <a:t> </a:t>
            </a:r>
            <a:r>
              <a:rPr dirty="0" spc="160"/>
              <a:t>educativos</a:t>
            </a:r>
            <a:r>
              <a:rPr dirty="0" spc="105"/>
              <a:t> </a:t>
            </a:r>
            <a:r>
              <a:rPr dirty="0" spc="135"/>
              <a:t>y</a:t>
            </a:r>
            <a:r>
              <a:rPr dirty="0" spc="70"/>
              <a:t> </a:t>
            </a:r>
            <a:r>
              <a:rPr dirty="0" spc="155"/>
              <a:t>eventos</a:t>
            </a:r>
            <a:r>
              <a:rPr dirty="0" spc="100"/>
              <a:t> </a:t>
            </a:r>
            <a:r>
              <a:rPr dirty="0" spc="140"/>
              <a:t>itinerantes</a:t>
            </a:r>
            <a:r>
              <a:rPr dirty="0" spc="114"/>
              <a:t> </a:t>
            </a:r>
            <a:r>
              <a:rPr dirty="0" spc="200"/>
              <a:t>de</a:t>
            </a:r>
            <a:r>
              <a:rPr dirty="0" spc="70"/>
              <a:t> </a:t>
            </a:r>
            <a:r>
              <a:rPr dirty="0" spc="185"/>
              <a:t>promoción</a:t>
            </a:r>
            <a:r>
              <a:rPr dirty="0" spc="110"/>
              <a:t> </a:t>
            </a:r>
            <a:r>
              <a:rPr dirty="0" spc="130"/>
              <a:t>cultural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6035" y="934211"/>
            <a:ext cx="4869180" cy="27310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3088" y="3817620"/>
            <a:ext cx="4072128" cy="2769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8915" y="4536947"/>
            <a:ext cx="4315968" cy="2049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935" rIns="0" bIns="0" rtlCol="0" vert="horz">
            <a:spAutoFit/>
          </a:bodyPr>
          <a:lstStyle/>
          <a:p>
            <a:pPr marL="3175">
              <a:lnSpc>
                <a:spcPct val="100000"/>
              </a:lnSpc>
              <a:spcBef>
                <a:spcPts val="95"/>
              </a:spcBef>
            </a:pPr>
            <a:r>
              <a:rPr dirty="0" spc="265"/>
              <a:t>Conclusiones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71256" y="1120800"/>
            <a:ext cx="3587750" cy="4232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469900" indent="-342900">
              <a:lnSpc>
                <a:spcPct val="115100"/>
              </a:lnSpc>
              <a:spcBef>
                <a:spcPts val="95"/>
              </a:spcBef>
              <a:buFont typeface="Symbol"/>
              <a:buChar char=""/>
              <a:tabLst>
                <a:tab pos="355600" algn="l"/>
              </a:tabLst>
            </a:pPr>
            <a:r>
              <a:rPr dirty="0" sz="1600" spc="220" b="1">
                <a:latin typeface="Calibri"/>
                <a:cs typeface="Calibri"/>
              </a:rPr>
              <a:t>Los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desastres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180" b="1">
                <a:latin typeface="Calibri"/>
                <a:cs typeface="Calibri"/>
              </a:rPr>
              <a:t>son </a:t>
            </a:r>
            <a:r>
              <a:rPr dirty="0" sz="1600" spc="215" b="1">
                <a:latin typeface="Calibri"/>
                <a:cs typeface="Calibri"/>
              </a:rPr>
              <a:t>consecuencia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215" b="1">
                <a:latin typeface="Calibri"/>
                <a:cs typeface="Calibri"/>
              </a:rPr>
              <a:t>de</a:t>
            </a:r>
            <a:r>
              <a:rPr dirty="0" sz="1600" spc="100" b="1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procesos </a:t>
            </a:r>
            <a:r>
              <a:rPr dirty="0" sz="1600" spc="140">
                <a:latin typeface="Calibri"/>
                <a:cs typeface="Calibri"/>
              </a:rPr>
              <a:t>sociales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generadores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175">
                <a:latin typeface="Calibri"/>
                <a:cs typeface="Calibri"/>
              </a:rPr>
              <a:t>de </a:t>
            </a:r>
            <a:r>
              <a:rPr dirty="0" sz="1600" spc="165" b="1">
                <a:latin typeface="Calibri"/>
                <a:cs typeface="Calibri"/>
              </a:rPr>
              <a:t>vulnerabilidades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800">
              <a:latin typeface="Calibri"/>
              <a:cs typeface="Calibri"/>
            </a:endParaRPr>
          </a:p>
          <a:p>
            <a:pPr marL="355600" marR="121920" indent="-342900">
              <a:lnSpc>
                <a:spcPct val="115100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600" spc="220" b="1">
                <a:latin typeface="Calibri"/>
                <a:cs typeface="Calibri"/>
              </a:rPr>
              <a:t>Los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riesgos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220" b="1">
                <a:latin typeface="Calibri"/>
                <a:cs typeface="Calibri"/>
              </a:rPr>
              <a:t>siguen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en </a:t>
            </a:r>
            <a:r>
              <a:rPr dirty="0" sz="1600" spc="185" b="1">
                <a:latin typeface="Calibri"/>
                <a:cs typeface="Calibri"/>
              </a:rPr>
              <a:t>aumento</a:t>
            </a:r>
            <a:r>
              <a:rPr dirty="0" sz="1600" spc="185">
                <a:latin typeface="Calibri"/>
                <a:cs typeface="Calibri"/>
              </a:rPr>
              <a:t>,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10">
                <a:latin typeface="Calibri"/>
                <a:cs typeface="Calibri"/>
              </a:rPr>
              <a:t>aun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con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20">
                <a:latin typeface="Calibri"/>
                <a:cs typeface="Calibri"/>
              </a:rPr>
              <a:t>los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65">
                <a:latin typeface="Calibri"/>
                <a:cs typeface="Calibri"/>
              </a:rPr>
              <a:t>avances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ciencia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35">
                <a:latin typeface="Calibri"/>
                <a:cs typeface="Calibri"/>
              </a:rPr>
              <a:t>y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la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tecnología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Font typeface="Symbol"/>
              <a:buChar char=""/>
              <a:tabLst>
                <a:tab pos="355600" algn="l"/>
              </a:tabLst>
            </a:pPr>
            <a:r>
              <a:rPr dirty="0" sz="1600" spc="215">
                <a:latin typeface="Calibri"/>
                <a:cs typeface="Calibri"/>
              </a:rPr>
              <a:t>La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70">
                <a:latin typeface="Calibri"/>
                <a:cs typeface="Calibri"/>
              </a:rPr>
              <a:t>gestión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50">
                <a:latin typeface="Calibri"/>
                <a:cs typeface="Calibri"/>
              </a:rPr>
              <a:t>del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riesgo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160">
                <a:latin typeface="Calibri"/>
                <a:cs typeface="Calibri"/>
              </a:rPr>
              <a:t>implica </a:t>
            </a:r>
            <a:r>
              <a:rPr dirty="0" sz="1600" spc="210" b="1">
                <a:latin typeface="Calibri"/>
                <a:cs typeface="Calibri"/>
              </a:rPr>
              <a:t>conocer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95" b="1">
                <a:latin typeface="Calibri"/>
                <a:cs typeface="Calibri"/>
              </a:rPr>
              <a:t>y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atender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160" b="1">
                <a:latin typeface="Calibri"/>
                <a:cs typeface="Calibri"/>
              </a:rPr>
              <a:t>las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200" b="1">
                <a:latin typeface="Calibri"/>
                <a:cs typeface="Calibri"/>
              </a:rPr>
              <a:t>causas </a:t>
            </a:r>
            <a:r>
              <a:rPr dirty="0" sz="1600" spc="225" b="1">
                <a:latin typeface="Calibri"/>
                <a:cs typeface="Calibri"/>
              </a:rPr>
              <a:t>que</a:t>
            </a:r>
            <a:r>
              <a:rPr dirty="0" sz="1600" spc="90" b="1">
                <a:latin typeface="Calibri"/>
                <a:cs typeface="Calibri"/>
              </a:rPr>
              <a:t> </a:t>
            </a:r>
            <a:r>
              <a:rPr dirty="0" sz="1600" spc="155" b="1">
                <a:latin typeface="Calibri"/>
                <a:cs typeface="Calibri"/>
              </a:rPr>
              <a:t>los</a:t>
            </a:r>
            <a:r>
              <a:rPr dirty="0" sz="1600" spc="120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generan,</a:t>
            </a:r>
            <a:r>
              <a:rPr dirty="0" sz="1600" spc="114" b="1">
                <a:latin typeface="Calibri"/>
                <a:cs typeface="Calibri"/>
              </a:rPr>
              <a:t> </a:t>
            </a:r>
            <a:r>
              <a:rPr dirty="0" sz="1600" spc="155">
                <a:latin typeface="Calibri"/>
                <a:cs typeface="Calibri"/>
              </a:rPr>
              <a:t>pero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85">
                <a:latin typeface="Calibri"/>
                <a:cs typeface="Calibri"/>
              </a:rPr>
              <a:t>también </a:t>
            </a:r>
            <a:r>
              <a:rPr dirty="0" sz="1600" spc="190" b="1">
                <a:latin typeface="Calibri"/>
                <a:cs typeface="Calibri"/>
              </a:rPr>
              <a:t>aprovechar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el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85">
                <a:latin typeface="Calibri"/>
                <a:cs typeface="Calibri"/>
              </a:rPr>
              <a:t>impulso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00">
                <a:latin typeface="Calibri"/>
                <a:cs typeface="Calibri"/>
              </a:rPr>
              <a:t>de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00">
                <a:latin typeface="Calibri"/>
                <a:cs typeface="Calibri"/>
              </a:rPr>
              <a:t>las </a:t>
            </a:r>
            <a:r>
              <a:rPr dirty="0" sz="1600" spc="175" b="1">
                <a:latin typeface="Calibri"/>
                <a:cs typeface="Calibri"/>
              </a:rPr>
              <a:t>alianzas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spc="190" b="1">
                <a:latin typeface="Calibri"/>
                <a:cs typeface="Calibri"/>
              </a:rPr>
              <a:t>estratégicas</a:t>
            </a:r>
            <a:r>
              <a:rPr dirty="0" sz="1600" spc="155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y</a:t>
            </a:r>
            <a:r>
              <a:rPr dirty="0" sz="1600" spc="100" b="1">
                <a:latin typeface="Calibri"/>
                <a:cs typeface="Calibri"/>
              </a:rPr>
              <a:t> </a:t>
            </a:r>
            <a:r>
              <a:rPr dirty="0" sz="1600" spc="215" b="1">
                <a:latin typeface="Calibri"/>
                <a:cs typeface="Calibri"/>
              </a:rPr>
              <a:t>de</a:t>
            </a:r>
            <a:r>
              <a:rPr dirty="0" sz="1600" spc="110" b="1">
                <a:latin typeface="Calibri"/>
                <a:cs typeface="Calibri"/>
              </a:rPr>
              <a:t> </a:t>
            </a:r>
            <a:r>
              <a:rPr dirty="0" sz="1600" spc="105" b="1">
                <a:latin typeface="Calibri"/>
                <a:cs typeface="Calibri"/>
              </a:rPr>
              <a:t>la </a:t>
            </a:r>
            <a:r>
              <a:rPr dirty="0" sz="1600" spc="190" b="1">
                <a:latin typeface="Calibri"/>
                <a:cs typeface="Calibri"/>
              </a:rPr>
              <a:t>cooperación</a:t>
            </a:r>
            <a:r>
              <a:rPr dirty="0" sz="1600" spc="155" b="1">
                <a:latin typeface="Calibri"/>
                <a:cs typeface="Calibri"/>
              </a:rPr>
              <a:t> </a:t>
            </a:r>
            <a:r>
              <a:rPr dirty="0" sz="1600" spc="165" b="1">
                <a:latin typeface="Calibri"/>
                <a:cs typeface="Calibri"/>
              </a:rPr>
              <a:t>internacional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373124"/>
            <a:ext cx="7301483" cy="4678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Presentación de PowerPoint</dc:title>
  <dcterms:created xsi:type="dcterms:W3CDTF">2023-08-22T14:15:18Z</dcterms:created>
  <dcterms:modified xsi:type="dcterms:W3CDTF">2023-08-22T14:15:18Z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2023-08-22T00:00:00Z</vt:filetime>
  </property>
  <property fmtid="{D5CDD505-2E9C-101B-9397-08002B2CF9AE}" pid="5" name="Producer">
    <vt:lpwstr>Microsoft® PowerPoint® 2013</vt:lpwstr>
  </property>
</Properties>
</file>