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269" r:id="rId6"/>
    <p:sldId id="265" r:id="rId7"/>
    <p:sldId id="283" r:id="rId8"/>
    <p:sldId id="284" r:id="rId9"/>
    <p:sldId id="27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0AA"/>
    <a:srgbClr val="4472C4"/>
    <a:srgbClr val="F6EEE6"/>
    <a:srgbClr val="F1E6D9"/>
    <a:srgbClr val="F7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6"/>
    <p:restoredTop sz="94061" autoAdjust="0"/>
  </p:normalViewPr>
  <p:slideViewPr>
    <p:cSldViewPr snapToGrid="0" snapToObjects="1">
      <p:cViewPr varScale="1">
        <p:scale>
          <a:sx n="80" d="100"/>
          <a:sy n="80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696A5-D977-4484-8085-5777E484736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3659D339-5048-4DB4-82C2-0B985F0CF592}">
      <dgm:prSet phldrT="[Text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/>
            <a:t>Resumen del Proyecto</a:t>
          </a:r>
        </a:p>
      </dgm:t>
    </dgm:pt>
    <dgm:pt modelId="{5999F925-638C-417F-9DB6-CB54D7E67E25}" type="sibTrans" cxnId="{FC5C02FB-9B93-4CA1-92CF-68501D632E16}">
      <dgm:prSet/>
      <dgm:spPr/>
      <dgm:t>
        <a:bodyPr/>
        <a:lstStyle/>
        <a:p>
          <a:endParaRPr lang="es-CL"/>
        </a:p>
      </dgm:t>
    </dgm:pt>
    <dgm:pt modelId="{886DB3D3-E1B0-4457-B639-AFB76F4740CF}" type="parTrans" cxnId="{FC5C02FB-9B93-4CA1-92CF-68501D632E16}">
      <dgm:prSet/>
      <dgm:spPr/>
      <dgm:t>
        <a:bodyPr/>
        <a:lstStyle/>
        <a:p>
          <a:endParaRPr lang="es-CL"/>
        </a:p>
      </dgm:t>
    </dgm:pt>
    <dgm:pt modelId="{F6C9FAB3-F110-455C-8326-A4A1948F922F}">
      <dgm:prSet phldrT="[Text]"/>
      <dgm:spPr/>
      <dgm:t>
        <a:bodyPr/>
        <a:lstStyle/>
        <a:p>
          <a:r>
            <a:rPr lang="es-ES_tradnl" b="1" dirty="0"/>
            <a:t>Las capacidades de los recursos humanos y redes de RRD en LAC fueron fortalecidas, y las medidas en RRD de los países de la región mejoradas.</a:t>
          </a:r>
          <a:endParaRPr lang="es-CL" b="1" dirty="0"/>
        </a:p>
      </dgm:t>
    </dgm:pt>
    <dgm:pt modelId="{13477EF6-1132-4318-9A89-D846EE1D30EA}" type="parTrans" cxnId="{2AA0DA45-4AB8-41F8-82AB-E6A8285DD431}">
      <dgm:prSet/>
      <dgm:spPr/>
      <dgm:t>
        <a:bodyPr/>
        <a:lstStyle/>
        <a:p>
          <a:endParaRPr lang="es-CL"/>
        </a:p>
      </dgm:t>
    </dgm:pt>
    <dgm:pt modelId="{435F71E9-3349-4643-9100-DE43FDB1757A}" type="sibTrans" cxnId="{2AA0DA45-4AB8-41F8-82AB-E6A8285DD431}">
      <dgm:prSet/>
      <dgm:spPr/>
      <dgm:t>
        <a:bodyPr/>
        <a:lstStyle/>
        <a:p>
          <a:endParaRPr lang="es-CL"/>
        </a:p>
      </dgm:t>
    </dgm:pt>
    <dgm:pt modelId="{4F1E8C2B-E7CA-4931-AE59-A3EA401C91C7}">
      <dgm:prSet phldrT="[Text]"/>
      <dgm:spPr/>
      <dgm:t>
        <a:bodyPr/>
        <a:lstStyle/>
        <a:p>
          <a:r>
            <a:rPr lang="es-CL" b="1"/>
            <a:t>Propósito del proyecto</a:t>
          </a:r>
        </a:p>
      </dgm:t>
    </dgm:pt>
    <dgm:pt modelId="{1227D44C-82EB-4A44-9194-1C34A995040C}" type="parTrans" cxnId="{4EC5B92F-A0CF-4DF3-931A-FE28938E2682}">
      <dgm:prSet/>
      <dgm:spPr/>
      <dgm:t>
        <a:bodyPr/>
        <a:lstStyle/>
        <a:p>
          <a:endParaRPr lang="es-CL"/>
        </a:p>
      </dgm:t>
    </dgm:pt>
    <dgm:pt modelId="{3CA8FEF4-D752-4AA5-9752-528A5CF2C2D2}" type="sibTrans" cxnId="{4EC5B92F-A0CF-4DF3-931A-FE28938E2682}">
      <dgm:prSet/>
      <dgm:spPr/>
      <dgm:t>
        <a:bodyPr/>
        <a:lstStyle/>
        <a:p>
          <a:endParaRPr lang="es-CL"/>
        </a:p>
      </dgm:t>
    </dgm:pt>
    <dgm:pt modelId="{F0913014-6CE6-4C07-8F72-DA7CE3ACDFC8}">
      <dgm:prSet phldrT="[Text]"/>
      <dgm:spPr/>
      <dgm:t>
        <a:bodyPr/>
        <a:lstStyle/>
        <a:p>
          <a:r>
            <a:rPr lang="es-ES_tradnl" b="1" dirty="0"/>
            <a:t>Chile operó como centro de coordinación regional para el desarrollo de capacidades en RRD, principalmente en el ámbito de terremotos y tsunamis de LAC.</a:t>
          </a:r>
          <a:endParaRPr lang="es-CL" b="1" dirty="0"/>
        </a:p>
      </dgm:t>
    </dgm:pt>
    <dgm:pt modelId="{997CC79D-152B-4CB3-B3BF-417F7A357F87}" type="parTrans" cxnId="{FD2FC570-B2CC-41C4-8170-D97D2F611BDA}">
      <dgm:prSet/>
      <dgm:spPr/>
      <dgm:t>
        <a:bodyPr/>
        <a:lstStyle/>
        <a:p>
          <a:endParaRPr lang="es-CL"/>
        </a:p>
      </dgm:t>
    </dgm:pt>
    <dgm:pt modelId="{E7CF6B00-66F4-4B19-A9AD-2F75DF6E0EA7}" type="sibTrans" cxnId="{FD2FC570-B2CC-41C4-8170-D97D2F611BDA}">
      <dgm:prSet/>
      <dgm:spPr/>
      <dgm:t>
        <a:bodyPr/>
        <a:lstStyle/>
        <a:p>
          <a:endParaRPr lang="es-CL"/>
        </a:p>
      </dgm:t>
    </dgm:pt>
    <dgm:pt modelId="{43F63E25-C1C0-4BA8-81B7-225555979DED}">
      <dgm:prSet phldrT="[Text]"/>
      <dgm:spPr/>
      <dgm:t>
        <a:bodyPr/>
        <a:lstStyle/>
        <a:p>
          <a:r>
            <a:rPr lang="es-CL" b="1"/>
            <a:t>Indicadores</a:t>
          </a:r>
        </a:p>
      </dgm:t>
    </dgm:pt>
    <dgm:pt modelId="{7DCB6690-9F0D-48D1-BEAF-810F50B85EAE}" type="parTrans" cxnId="{E0A45DE4-06E5-4CDF-9C6F-FDABF06D05E4}">
      <dgm:prSet/>
      <dgm:spPr/>
      <dgm:t>
        <a:bodyPr/>
        <a:lstStyle/>
        <a:p>
          <a:endParaRPr lang="es-CL"/>
        </a:p>
      </dgm:t>
    </dgm:pt>
    <dgm:pt modelId="{40EE4C81-5BEC-4084-8B04-0AD7FA9FE02B}" type="sibTrans" cxnId="{E0A45DE4-06E5-4CDF-9C6F-FDABF06D05E4}">
      <dgm:prSet/>
      <dgm:spPr/>
      <dgm:t>
        <a:bodyPr/>
        <a:lstStyle/>
        <a:p>
          <a:endParaRPr lang="es-CL"/>
        </a:p>
      </dgm:t>
    </dgm:pt>
    <dgm:pt modelId="{B2377EA5-BFD0-4719-84F2-A715D1F4EB4B}">
      <dgm:prSet phldrT="[Text]"/>
      <dgm:spPr/>
      <dgm:t>
        <a:bodyPr/>
        <a:lstStyle/>
        <a:p>
          <a:r>
            <a:rPr lang="es-CL" b="1" dirty="0"/>
            <a:t>Se implementaron más de 55 cursos / seminarios.</a:t>
          </a:r>
        </a:p>
      </dgm:t>
    </dgm:pt>
    <dgm:pt modelId="{90845396-4158-4603-9564-2BCBDD83D8C8}" type="parTrans" cxnId="{2C2B0282-B823-4A79-B0A1-BC1E74115B87}">
      <dgm:prSet/>
      <dgm:spPr/>
      <dgm:t>
        <a:bodyPr/>
        <a:lstStyle/>
        <a:p>
          <a:endParaRPr lang="es-CL"/>
        </a:p>
      </dgm:t>
    </dgm:pt>
    <dgm:pt modelId="{AC26A4E3-1525-47E8-A9B9-6D1F432103EF}" type="sibTrans" cxnId="{2C2B0282-B823-4A79-B0A1-BC1E74115B87}">
      <dgm:prSet/>
      <dgm:spPr/>
      <dgm:t>
        <a:bodyPr/>
        <a:lstStyle/>
        <a:p>
          <a:endParaRPr lang="es-CL"/>
        </a:p>
      </dgm:t>
    </dgm:pt>
    <dgm:pt modelId="{12B05E5D-C2B7-4C33-A498-1EF9707B52FB}">
      <dgm:prSet phldrT="[Text]"/>
      <dgm:spPr/>
      <dgm:t>
        <a:bodyPr/>
        <a:lstStyle/>
        <a:p>
          <a:r>
            <a:rPr lang="es-CL" b="1" dirty="0"/>
            <a:t>5.000 profesionales en LAC fueron capacitados.</a:t>
          </a:r>
        </a:p>
      </dgm:t>
    </dgm:pt>
    <dgm:pt modelId="{6A0662AA-3628-408C-8D35-09C5F37EF251}" type="parTrans" cxnId="{A6E0D658-978D-4742-B1FA-6B3209F9D346}">
      <dgm:prSet/>
      <dgm:spPr/>
      <dgm:t>
        <a:bodyPr/>
        <a:lstStyle/>
        <a:p>
          <a:endParaRPr lang="es-CL"/>
        </a:p>
      </dgm:t>
    </dgm:pt>
    <dgm:pt modelId="{8EE75166-97AE-4E49-8AB0-9639F97CBD1F}" type="sibTrans" cxnId="{A6E0D658-978D-4742-B1FA-6B3209F9D346}">
      <dgm:prSet/>
      <dgm:spPr/>
      <dgm:t>
        <a:bodyPr/>
        <a:lstStyle/>
        <a:p>
          <a:endParaRPr lang="es-CL"/>
        </a:p>
      </dgm:t>
    </dgm:pt>
    <dgm:pt modelId="{9ECF3F19-4B1B-48ED-ABDE-F5E1A0900F2F}" type="pres">
      <dgm:prSet presAssocID="{F0C696A5-D977-4484-8085-5777E4847360}" presName="linear" presStyleCnt="0">
        <dgm:presLayoutVars>
          <dgm:dir/>
          <dgm:animLvl val="lvl"/>
          <dgm:resizeHandles val="exact"/>
        </dgm:presLayoutVars>
      </dgm:prSet>
      <dgm:spPr/>
    </dgm:pt>
    <dgm:pt modelId="{1350BFA6-2CBD-45C0-9D84-90E2C3BCCEE9}" type="pres">
      <dgm:prSet presAssocID="{3659D339-5048-4DB4-82C2-0B985F0CF592}" presName="parentLin" presStyleCnt="0"/>
      <dgm:spPr/>
    </dgm:pt>
    <dgm:pt modelId="{749396F9-A333-47B3-BAF4-217B36AAF771}" type="pres">
      <dgm:prSet presAssocID="{3659D339-5048-4DB4-82C2-0B985F0CF592}" presName="parentLeftMargin" presStyleLbl="node1" presStyleIdx="0" presStyleCnt="3"/>
      <dgm:spPr/>
    </dgm:pt>
    <dgm:pt modelId="{0CB3A7C4-EF6B-4521-9AEB-A95116D45828}" type="pres">
      <dgm:prSet presAssocID="{3659D339-5048-4DB4-82C2-0B985F0CF5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E82DFC-1949-47E5-8593-28EA3CC9493D}" type="pres">
      <dgm:prSet presAssocID="{3659D339-5048-4DB4-82C2-0B985F0CF592}" presName="negativeSpace" presStyleCnt="0"/>
      <dgm:spPr/>
    </dgm:pt>
    <dgm:pt modelId="{0528A727-3373-478E-AADF-951107566B0C}" type="pres">
      <dgm:prSet presAssocID="{3659D339-5048-4DB4-82C2-0B985F0CF592}" presName="childText" presStyleLbl="conFgAcc1" presStyleIdx="0" presStyleCnt="3">
        <dgm:presLayoutVars>
          <dgm:bulletEnabled val="1"/>
        </dgm:presLayoutVars>
      </dgm:prSet>
      <dgm:spPr/>
    </dgm:pt>
    <dgm:pt modelId="{A780885C-FAB1-40FF-9049-85BA7B33E2C4}" type="pres">
      <dgm:prSet presAssocID="{5999F925-638C-417F-9DB6-CB54D7E67E25}" presName="spaceBetweenRectangles" presStyleCnt="0"/>
      <dgm:spPr/>
    </dgm:pt>
    <dgm:pt modelId="{B580445C-60EF-4746-A967-710B252ABA8A}" type="pres">
      <dgm:prSet presAssocID="{4F1E8C2B-E7CA-4931-AE59-A3EA401C91C7}" presName="parentLin" presStyleCnt="0"/>
      <dgm:spPr/>
    </dgm:pt>
    <dgm:pt modelId="{9618E8BA-3DB5-4CCD-A370-DA2A0C86587C}" type="pres">
      <dgm:prSet presAssocID="{4F1E8C2B-E7CA-4931-AE59-A3EA401C91C7}" presName="parentLeftMargin" presStyleLbl="node1" presStyleIdx="0" presStyleCnt="3"/>
      <dgm:spPr/>
    </dgm:pt>
    <dgm:pt modelId="{DDA0A933-5403-4428-BC96-E8505574A0E5}" type="pres">
      <dgm:prSet presAssocID="{4F1E8C2B-E7CA-4931-AE59-A3EA401C91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36BEA4-2BFD-4283-947F-1B917DF1EF7D}" type="pres">
      <dgm:prSet presAssocID="{4F1E8C2B-E7CA-4931-AE59-A3EA401C91C7}" presName="negativeSpace" presStyleCnt="0"/>
      <dgm:spPr/>
    </dgm:pt>
    <dgm:pt modelId="{5CF0E734-F109-4EDF-877A-56F3ED5B0B95}" type="pres">
      <dgm:prSet presAssocID="{4F1E8C2B-E7CA-4931-AE59-A3EA401C91C7}" presName="childText" presStyleLbl="conFgAcc1" presStyleIdx="1" presStyleCnt="3">
        <dgm:presLayoutVars>
          <dgm:bulletEnabled val="1"/>
        </dgm:presLayoutVars>
      </dgm:prSet>
      <dgm:spPr/>
    </dgm:pt>
    <dgm:pt modelId="{53EDECB6-48F5-4E35-86E8-0E32E9005757}" type="pres">
      <dgm:prSet presAssocID="{3CA8FEF4-D752-4AA5-9752-528A5CF2C2D2}" presName="spaceBetweenRectangles" presStyleCnt="0"/>
      <dgm:spPr/>
    </dgm:pt>
    <dgm:pt modelId="{5B7E0E86-3459-49CB-A27D-BAF141BFA009}" type="pres">
      <dgm:prSet presAssocID="{43F63E25-C1C0-4BA8-81B7-225555979DED}" presName="parentLin" presStyleCnt="0"/>
      <dgm:spPr/>
    </dgm:pt>
    <dgm:pt modelId="{260BB20C-DB8C-4842-908C-E38F81AFD044}" type="pres">
      <dgm:prSet presAssocID="{43F63E25-C1C0-4BA8-81B7-225555979DED}" presName="parentLeftMargin" presStyleLbl="node1" presStyleIdx="1" presStyleCnt="3"/>
      <dgm:spPr/>
    </dgm:pt>
    <dgm:pt modelId="{A4079A65-5B4C-4484-A499-9C8C983461B2}" type="pres">
      <dgm:prSet presAssocID="{43F63E25-C1C0-4BA8-81B7-225555979D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65F004-E9E7-4321-9826-0B004D069C2B}" type="pres">
      <dgm:prSet presAssocID="{43F63E25-C1C0-4BA8-81B7-225555979DED}" presName="negativeSpace" presStyleCnt="0"/>
      <dgm:spPr/>
    </dgm:pt>
    <dgm:pt modelId="{00468B22-1009-434C-A264-0C12D6DBE3DB}" type="pres">
      <dgm:prSet presAssocID="{43F63E25-C1C0-4BA8-81B7-225555979D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E4FF07-363F-47B7-86B5-F06D7065FEB6}" type="presOf" srcId="{3659D339-5048-4DB4-82C2-0B985F0CF592}" destId="{0CB3A7C4-EF6B-4521-9AEB-A95116D45828}" srcOrd="1" destOrd="0" presId="urn:microsoft.com/office/officeart/2005/8/layout/list1"/>
    <dgm:cxn modelId="{4EC5B92F-A0CF-4DF3-931A-FE28938E2682}" srcId="{F0C696A5-D977-4484-8085-5777E4847360}" destId="{4F1E8C2B-E7CA-4931-AE59-A3EA401C91C7}" srcOrd="1" destOrd="0" parTransId="{1227D44C-82EB-4A44-9194-1C34A995040C}" sibTransId="{3CA8FEF4-D752-4AA5-9752-528A5CF2C2D2}"/>
    <dgm:cxn modelId="{2AA0DA45-4AB8-41F8-82AB-E6A8285DD431}" srcId="{3659D339-5048-4DB4-82C2-0B985F0CF592}" destId="{F6C9FAB3-F110-455C-8326-A4A1948F922F}" srcOrd="0" destOrd="0" parTransId="{13477EF6-1132-4318-9A89-D846EE1D30EA}" sibTransId="{435F71E9-3349-4643-9100-DE43FDB1757A}"/>
    <dgm:cxn modelId="{FD2FC570-B2CC-41C4-8170-D97D2F611BDA}" srcId="{4F1E8C2B-E7CA-4931-AE59-A3EA401C91C7}" destId="{F0913014-6CE6-4C07-8F72-DA7CE3ACDFC8}" srcOrd="0" destOrd="0" parTransId="{997CC79D-152B-4CB3-B3BF-417F7A357F87}" sibTransId="{E7CF6B00-66F4-4B19-A9AD-2F75DF6E0EA7}"/>
    <dgm:cxn modelId="{514C7E76-E013-44C2-A0DE-86DBA344256E}" type="presOf" srcId="{F6C9FAB3-F110-455C-8326-A4A1948F922F}" destId="{0528A727-3373-478E-AADF-951107566B0C}" srcOrd="0" destOrd="0" presId="urn:microsoft.com/office/officeart/2005/8/layout/list1"/>
    <dgm:cxn modelId="{72D05578-4FAC-47DB-B06A-E22283EF4B12}" type="presOf" srcId="{4F1E8C2B-E7CA-4931-AE59-A3EA401C91C7}" destId="{DDA0A933-5403-4428-BC96-E8505574A0E5}" srcOrd="1" destOrd="0" presId="urn:microsoft.com/office/officeart/2005/8/layout/list1"/>
    <dgm:cxn modelId="{A6E0D658-978D-4742-B1FA-6B3209F9D346}" srcId="{43F63E25-C1C0-4BA8-81B7-225555979DED}" destId="{12B05E5D-C2B7-4C33-A498-1EF9707B52FB}" srcOrd="1" destOrd="0" parTransId="{6A0662AA-3628-408C-8D35-09C5F37EF251}" sibTransId="{8EE75166-97AE-4E49-8AB0-9639F97CBD1F}"/>
    <dgm:cxn modelId="{7633C679-426C-4226-88E1-E93B63ECC9A9}" type="presOf" srcId="{B2377EA5-BFD0-4719-84F2-A715D1F4EB4B}" destId="{00468B22-1009-434C-A264-0C12D6DBE3DB}" srcOrd="0" destOrd="0" presId="urn:microsoft.com/office/officeart/2005/8/layout/list1"/>
    <dgm:cxn modelId="{2C2B0282-B823-4A79-B0A1-BC1E74115B87}" srcId="{43F63E25-C1C0-4BA8-81B7-225555979DED}" destId="{B2377EA5-BFD0-4719-84F2-A715D1F4EB4B}" srcOrd="0" destOrd="0" parTransId="{90845396-4158-4603-9564-2BCBDD83D8C8}" sibTransId="{AC26A4E3-1525-47E8-A9B9-6D1F432103EF}"/>
    <dgm:cxn modelId="{868F7282-5012-4E8E-9049-218E35F92635}" type="presOf" srcId="{43F63E25-C1C0-4BA8-81B7-225555979DED}" destId="{A4079A65-5B4C-4484-A499-9C8C983461B2}" srcOrd="1" destOrd="0" presId="urn:microsoft.com/office/officeart/2005/8/layout/list1"/>
    <dgm:cxn modelId="{DBDA338E-3887-4F24-8006-7A2A7FA6DAA5}" type="presOf" srcId="{4F1E8C2B-E7CA-4931-AE59-A3EA401C91C7}" destId="{9618E8BA-3DB5-4CCD-A370-DA2A0C86587C}" srcOrd="0" destOrd="0" presId="urn:microsoft.com/office/officeart/2005/8/layout/list1"/>
    <dgm:cxn modelId="{8F04738E-068E-4834-8B6F-6751CD8E550A}" type="presOf" srcId="{3659D339-5048-4DB4-82C2-0B985F0CF592}" destId="{749396F9-A333-47B3-BAF4-217B36AAF771}" srcOrd="0" destOrd="0" presId="urn:microsoft.com/office/officeart/2005/8/layout/list1"/>
    <dgm:cxn modelId="{31D4308F-7CCC-4FE0-9C91-E01DC9A8552A}" type="presOf" srcId="{F0C696A5-D977-4484-8085-5777E4847360}" destId="{9ECF3F19-4B1B-48ED-ABDE-F5E1A0900F2F}" srcOrd="0" destOrd="0" presId="urn:microsoft.com/office/officeart/2005/8/layout/list1"/>
    <dgm:cxn modelId="{AAEA12DC-553D-49CA-B779-E961A254BF76}" type="presOf" srcId="{12B05E5D-C2B7-4C33-A498-1EF9707B52FB}" destId="{00468B22-1009-434C-A264-0C12D6DBE3DB}" srcOrd="0" destOrd="1" presId="urn:microsoft.com/office/officeart/2005/8/layout/list1"/>
    <dgm:cxn modelId="{E0A45DE4-06E5-4CDF-9C6F-FDABF06D05E4}" srcId="{F0C696A5-D977-4484-8085-5777E4847360}" destId="{43F63E25-C1C0-4BA8-81B7-225555979DED}" srcOrd="2" destOrd="0" parTransId="{7DCB6690-9F0D-48D1-BEAF-810F50B85EAE}" sibTransId="{40EE4C81-5BEC-4084-8B04-0AD7FA9FE02B}"/>
    <dgm:cxn modelId="{268A2AF8-EABA-446C-8B2E-CD0F058C59DB}" type="presOf" srcId="{43F63E25-C1C0-4BA8-81B7-225555979DED}" destId="{260BB20C-DB8C-4842-908C-E38F81AFD044}" srcOrd="0" destOrd="0" presId="urn:microsoft.com/office/officeart/2005/8/layout/list1"/>
    <dgm:cxn modelId="{CA8BF1F9-0F05-4D4F-B9F3-E4A145FC14ED}" type="presOf" srcId="{F0913014-6CE6-4C07-8F72-DA7CE3ACDFC8}" destId="{5CF0E734-F109-4EDF-877A-56F3ED5B0B95}" srcOrd="0" destOrd="0" presId="urn:microsoft.com/office/officeart/2005/8/layout/list1"/>
    <dgm:cxn modelId="{FC5C02FB-9B93-4CA1-92CF-68501D632E16}" srcId="{F0C696A5-D977-4484-8085-5777E4847360}" destId="{3659D339-5048-4DB4-82C2-0B985F0CF592}" srcOrd="0" destOrd="0" parTransId="{886DB3D3-E1B0-4457-B639-AFB76F4740CF}" sibTransId="{5999F925-638C-417F-9DB6-CB54D7E67E25}"/>
    <dgm:cxn modelId="{A7AF7E9E-BD40-4350-B29B-FFB24A81BD0B}" type="presParOf" srcId="{9ECF3F19-4B1B-48ED-ABDE-F5E1A0900F2F}" destId="{1350BFA6-2CBD-45C0-9D84-90E2C3BCCEE9}" srcOrd="0" destOrd="0" presId="urn:microsoft.com/office/officeart/2005/8/layout/list1"/>
    <dgm:cxn modelId="{73F601C3-F3B3-4FE1-A040-1FEDA12B2E36}" type="presParOf" srcId="{1350BFA6-2CBD-45C0-9D84-90E2C3BCCEE9}" destId="{749396F9-A333-47B3-BAF4-217B36AAF771}" srcOrd="0" destOrd="0" presId="urn:microsoft.com/office/officeart/2005/8/layout/list1"/>
    <dgm:cxn modelId="{5AC6D232-4748-4E2D-BA33-C5AE85B632E7}" type="presParOf" srcId="{1350BFA6-2CBD-45C0-9D84-90E2C3BCCEE9}" destId="{0CB3A7C4-EF6B-4521-9AEB-A95116D45828}" srcOrd="1" destOrd="0" presId="urn:microsoft.com/office/officeart/2005/8/layout/list1"/>
    <dgm:cxn modelId="{9150B80F-706F-416D-9510-779E5A4CCC18}" type="presParOf" srcId="{9ECF3F19-4B1B-48ED-ABDE-F5E1A0900F2F}" destId="{86E82DFC-1949-47E5-8593-28EA3CC9493D}" srcOrd="1" destOrd="0" presId="urn:microsoft.com/office/officeart/2005/8/layout/list1"/>
    <dgm:cxn modelId="{05F2C8CE-6A11-477A-BD74-ED217994F784}" type="presParOf" srcId="{9ECF3F19-4B1B-48ED-ABDE-F5E1A0900F2F}" destId="{0528A727-3373-478E-AADF-951107566B0C}" srcOrd="2" destOrd="0" presId="urn:microsoft.com/office/officeart/2005/8/layout/list1"/>
    <dgm:cxn modelId="{E8310F1D-6B61-4115-A6C9-4AB0700979FA}" type="presParOf" srcId="{9ECF3F19-4B1B-48ED-ABDE-F5E1A0900F2F}" destId="{A780885C-FAB1-40FF-9049-85BA7B33E2C4}" srcOrd="3" destOrd="0" presId="urn:microsoft.com/office/officeart/2005/8/layout/list1"/>
    <dgm:cxn modelId="{D05169D2-D42C-493B-9E52-62D87E500938}" type="presParOf" srcId="{9ECF3F19-4B1B-48ED-ABDE-F5E1A0900F2F}" destId="{B580445C-60EF-4746-A967-710B252ABA8A}" srcOrd="4" destOrd="0" presId="urn:microsoft.com/office/officeart/2005/8/layout/list1"/>
    <dgm:cxn modelId="{3A41EE73-53F0-4AEB-8990-C5BD3E8758EE}" type="presParOf" srcId="{B580445C-60EF-4746-A967-710B252ABA8A}" destId="{9618E8BA-3DB5-4CCD-A370-DA2A0C86587C}" srcOrd="0" destOrd="0" presId="urn:microsoft.com/office/officeart/2005/8/layout/list1"/>
    <dgm:cxn modelId="{B66FC68F-8272-4F19-BC76-C58003765CBE}" type="presParOf" srcId="{B580445C-60EF-4746-A967-710B252ABA8A}" destId="{DDA0A933-5403-4428-BC96-E8505574A0E5}" srcOrd="1" destOrd="0" presId="urn:microsoft.com/office/officeart/2005/8/layout/list1"/>
    <dgm:cxn modelId="{1F82FE18-08FC-4644-AF08-691ECF347992}" type="presParOf" srcId="{9ECF3F19-4B1B-48ED-ABDE-F5E1A0900F2F}" destId="{8636BEA4-2BFD-4283-947F-1B917DF1EF7D}" srcOrd="5" destOrd="0" presId="urn:microsoft.com/office/officeart/2005/8/layout/list1"/>
    <dgm:cxn modelId="{9AEB7E48-7387-424E-B183-D06A8F5ECDA5}" type="presParOf" srcId="{9ECF3F19-4B1B-48ED-ABDE-F5E1A0900F2F}" destId="{5CF0E734-F109-4EDF-877A-56F3ED5B0B95}" srcOrd="6" destOrd="0" presId="urn:microsoft.com/office/officeart/2005/8/layout/list1"/>
    <dgm:cxn modelId="{866D8E47-EB7A-460D-A0A6-C24E22B7D1F1}" type="presParOf" srcId="{9ECF3F19-4B1B-48ED-ABDE-F5E1A0900F2F}" destId="{53EDECB6-48F5-4E35-86E8-0E32E9005757}" srcOrd="7" destOrd="0" presId="urn:microsoft.com/office/officeart/2005/8/layout/list1"/>
    <dgm:cxn modelId="{1B9CE211-E8C9-42B4-91C2-751CAD727306}" type="presParOf" srcId="{9ECF3F19-4B1B-48ED-ABDE-F5E1A0900F2F}" destId="{5B7E0E86-3459-49CB-A27D-BAF141BFA009}" srcOrd="8" destOrd="0" presId="urn:microsoft.com/office/officeart/2005/8/layout/list1"/>
    <dgm:cxn modelId="{01C1A39E-F19B-49C7-8436-35427BEA159B}" type="presParOf" srcId="{5B7E0E86-3459-49CB-A27D-BAF141BFA009}" destId="{260BB20C-DB8C-4842-908C-E38F81AFD044}" srcOrd="0" destOrd="0" presId="urn:microsoft.com/office/officeart/2005/8/layout/list1"/>
    <dgm:cxn modelId="{7BAB0055-BD5A-4988-8600-1882B9A6DE37}" type="presParOf" srcId="{5B7E0E86-3459-49CB-A27D-BAF141BFA009}" destId="{A4079A65-5B4C-4484-A499-9C8C983461B2}" srcOrd="1" destOrd="0" presId="urn:microsoft.com/office/officeart/2005/8/layout/list1"/>
    <dgm:cxn modelId="{D5BAB345-E509-416E-B8E3-3C8F90A55073}" type="presParOf" srcId="{9ECF3F19-4B1B-48ED-ABDE-F5E1A0900F2F}" destId="{9965F004-E9E7-4321-9826-0B004D069C2B}" srcOrd="9" destOrd="0" presId="urn:microsoft.com/office/officeart/2005/8/layout/list1"/>
    <dgm:cxn modelId="{7D816373-97AD-47EA-931B-247484BDBD11}" type="presParOf" srcId="{9ECF3F19-4B1B-48ED-ABDE-F5E1A0900F2F}" destId="{00468B22-1009-434C-A264-0C12D6DBE3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A727-3373-478E-AADF-951107566B0C}">
      <dsp:nvSpPr>
        <dsp:cNvPr id="0" name=""/>
        <dsp:cNvSpPr/>
      </dsp:nvSpPr>
      <dsp:spPr>
        <a:xfrm>
          <a:off x="0" y="521706"/>
          <a:ext cx="6367912" cy="170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16560" rIns="4942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/>
            <a:t>Las capacidades de los recursos humanos y redes de RRD en LAC fueron fortalecidas, y las medidas en RRD de los países de la región mejoradas.</a:t>
          </a:r>
          <a:endParaRPr lang="es-CL" sz="2000" b="1" kern="1200" dirty="0"/>
        </a:p>
      </dsp:txBody>
      <dsp:txXfrm>
        <a:off x="0" y="521706"/>
        <a:ext cx="6367912" cy="1701000"/>
      </dsp:txXfrm>
    </dsp:sp>
    <dsp:sp modelId="{0CB3A7C4-EF6B-4521-9AEB-A95116D45828}">
      <dsp:nvSpPr>
        <dsp:cNvPr id="0" name=""/>
        <dsp:cNvSpPr/>
      </dsp:nvSpPr>
      <dsp:spPr>
        <a:xfrm>
          <a:off x="318395" y="226506"/>
          <a:ext cx="4457539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000" b="1" kern="1200"/>
            <a:t>Resumen del Proyecto</a:t>
          </a:r>
        </a:p>
      </dsp:txBody>
      <dsp:txXfrm>
        <a:off x="347216" y="255327"/>
        <a:ext cx="4399897" cy="532758"/>
      </dsp:txXfrm>
    </dsp:sp>
    <dsp:sp modelId="{5CF0E734-F109-4EDF-877A-56F3ED5B0B95}">
      <dsp:nvSpPr>
        <dsp:cNvPr id="0" name=""/>
        <dsp:cNvSpPr/>
      </dsp:nvSpPr>
      <dsp:spPr>
        <a:xfrm>
          <a:off x="0" y="2625906"/>
          <a:ext cx="6367912" cy="170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16560" rIns="4942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b="1" kern="1200" dirty="0"/>
            <a:t>Chile operó como centro de coordinación regional para el desarrollo de capacidades en RRD, principalmente en el ámbito de terremotos y tsunamis de LAC.</a:t>
          </a:r>
          <a:endParaRPr lang="es-CL" sz="2000" b="1" kern="1200" dirty="0"/>
        </a:p>
      </dsp:txBody>
      <dsp:txXfrm>
        <a:off x="0" y="2625906"/>
        <a:ext cx="6367912" cy="1701000"/>
      </dsp:txXfrm>
    </dsp:sp>
    <dsp:sp modelId="{DDA0A933-5403-4428-BC96-E8505574A0E5}">
      <dsp:nvSpPr>
        <dsp:cNvPr id="0" name=""/>
        <dsp:cNvSpPr/>
      </dsp:nvSpPr>
      <dsp:spPr>
        <a:xfrm>
          <a:off x="318395" y="2330706"/>
          <a:ext cx="4457539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/>
            <a:t>Propósito del proyecto</a:t>
          </a:r>
        </a:p>
      </dsp:txBody>
      <dsp:txXfrm>
        <a:off x="347216" y="2359527"/>
        <a:ext cx="4399897" cy="532758"/>
      </dsp:txXfrm>
    </dsp:sp>
    <dsp:sp modelId="{00468B22-1009-434C-A264-0C12D6DBE3DB}">
      <dsp:nvSpPr>
        <dsp:cNvPr id="0" name=""/>
        <dsp:cNvSpPr/>
      </dsp:nvSpPr>
      <dsp:spPr>
        <a:xfrm>
          <a:off x="0" y="4730106"/>
          <a:ext cx="6367912" cy="1449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16560" rIns="4942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/>
            <a:t>Se implementaron más de 55 cursos / seminarios.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1" kern="1200" dirty="0"/>
            <a:t>5.000 profesionales en LAC fueron capacitados.</a:t>
          </a:r>
        </a:p>
      </dsp:txBody>
      <dsp:txXfrm>
        <a:off x="0" y="4730106"/>
        <a:ext cx="6367912" cy="1449000"/>
      </dsp:txXfrm>
    </dsp:sp>
    <dsp:sp modelId="{A4079A65-5B4C-4484-A499-9C8C983461B2}">
      <dsp:nvSpPr>
        <dsp:cNvPr id="0" name=""/>
        <dsp:cNvSpPr/>
      </dsp:nvSpPr>
      <dsp:spPr>
        <a:xfrm>
          <a:off x="318395" y="4434906"/>
          <a:ext cx="4457539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/>
            <a:t>Indicadores</a:t>
          </a:r>
        </a:p>
      </dsp:txBody>
      <dsp:txXfrm>
        <a:off x="347216" y="4463727"/>
        <a:ext cx="439989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3421-CAF3-431B-8CD7-05DF31594756}" type="datetimeFigureOut">
              <a:rPr lang="es-CL" smtClean="0"/>
              <a:t>17-08-2023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988DE-5084-401F-8A84-2374E2F538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142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988DE-5084-401F-8A84-2374E2F53827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071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200" b="1" dirty="0">
                <a:solidFill>
                  <a:schemeClr val="tx2"/>
                </a:solidFill>
              </a:rPr>
              <a:t>1 </a:t>
            </a:r>
            <a:r>
              <a:rPr lang="en-US" altLang="ja-JP" sz="1200" b="1" dirty="0" err="1">
                <a:solidFill>
                  <a:schemeClr val="tx2"/>
                </a:solidFill>
              </a:rPr>
              <a:t>Invitando</a:t>
            </a:r>
            <a:r>
              <a:rPr lang="en-US" altLang="ja-JP" sz="1200" b="1" dirty="0">
                <a:solidFill>
                  <a:schemeClr val="tx2"/>
                </a:solidFill>
              </a:rPr>
              <a:t> a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Organizaciones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Recursos</a:t>
            </a:r>
            <a:r>
              <a:rPr lang="en-US" altLang="ja-JP" sz="1200" b="1" dirty="0">
                <a:solidFill>
                  <a:schemeClr val="tx2"/>
                </a:solidFill>
              </a:rPr>
              <a:t> al </a:t>
            </a:r>
            <a:r>
              <a:rPr lang="en-US" altLang="ja-JP" sz="1200" b="1" dirty="0" err="1">
                <a:solidFill>
                  <a:schemeClr val="tx2"/>
                </a:solidFill>
              </a:rPr>
              <a:t>entrenamiento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Chile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La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organización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recurso</a:t>
            </a:r>
            <a:r>
              <a:rPr lang="en-US" altLang="ja-JP" sz="1200" b="1" dirty="0">
                <a:solidFill>
                  <a:schemeClr val="tx2"/>
                </a:solidFill>
              </a:rPr>
              <a:t> es </a:t>
            </a:r>
            <a:r>
              <a:rPr lang="en-US" altLang="ja-JP" sz="1200" b="1" dirty="0" err="1">
                <a:solidFill>
                  <a:schemeClr val="tx2"/>
                </a:solidFill>
              </a:rPr>
              <a:t>una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organización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contraparte</a:t>
            </a:r>
            <a:r>
              <a:rPr lang="en-US" altLang="ja-JP" sz="1200" b="1" dirty="0">
                <a:solidFill>
                  <a:schemeClr val="tx2"/>
                </a:solidFill>
              </a:rPr>
              <a:t> del </a:t>
            </a:r>
            <a:r>
              <a:rPr lang="en-US" altLang="ja-JP" sz="1200" b="1" dirty="0" err="1">
                <a:solidFill>
                  <a:schemeClr val="tx2"/>
                </a:solidFill>
              </a:rPr>
              <a:t>proyecto</a:t>
            </a:r>
            <a:r>
              <a:rPr lang="en-US" altLang="ja-JP" sz="1200" b="1" dirty="0">
                <a:solidFill>
                  <a:schemeClr val="tx2"/>
                </a:solidFill>
              </a:rPr>
              <a:t> JICA.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200" b="1" dirty="0">
                <a:solidFill>
                  <a:schemeClr val="tx2"/>
                </a:solidFill>
              </a:rPr>
              <a:t>2.Recursos chilenos </a:t>
            </a:r>
            <a:r>
              <a:rPr lang="en-US" altLang="ja-JP" sz="1200" b="1" dirty="0" err="1">
                <a:solidFill>
                  <a:schemeClr val="tx2"/>
                </a:solidFill>
              </a:rPr>
              <a:t>visitan</a:t>
            </a:r>
            <a:r>
              <a:rPr lang="en-US" altLang="ja-JP" sz="1200" b="1" dirty="0">
                <a:solidFill>
                  <a:schemeClr val="tx2"/>
                </a:solidFill>
              </a:rPr>
              <a:t> al </a:t>
            </a:r>
            <a:r>
              <a:rPr lang="en-US" altLang="ja-JP" sz="1200" b="1" dirty="0" err="1">
                <a:solidFill>
                  <a:schemeClr val="tx2"/>
                </a:solidFill>
              </a:rPr>
              <a:t>entrenamiento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otros </a:t>
            </a:r>
            <a:r>
              <a:rPr lang="en-US" altLang="ja-JP" sz="1200" b="1" dirty="0" err="1">
                <a:solidFill>
                  <a:schemeClr val="tx2"/>
                </a:solidFill>
              </a:rPr>
              <a:t>países</a:t>
            </a:r>
            <a:r>
              <a:rPr lang="en-US" altLang="ja-JP" sz="1200" b="1" dirty="0">
                <a:solidFill>
                  <a:schemeClr val="tx2"/>
                </a:solidFill>
              </a:rPr>
              <a:t> de LAC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200" b="1" dirty="0">
                <a:solidFill>
                  <a:schemeClr val="tx2"/>
                </a:solidFill>
              </a:rPr>
              <a:t>3.Organización de </a:t>
            </a:r>
            <a:r>
              <a:rPr lang="en-US" altLang="ja-JP" sz="1200" b="1" dirty="0" err="1">
                <a:solidFill>
                  <a:schemeClr val="tx2"/>
                </a:solidFill>
              </a:rPr>
              <a:t>reunión</a:t>
            </a:r>
            <a:r>
              <a:rPr lang="en-US" altLang="ja-JP" sz="1200" b="1" dirty="0">
                <a:solidFill>
                  <a:schemeClr val="tx2"/>
                </a:solidFill>
              </a:rPr>
              <a:t> entre </a:t>
            </a:r>
            <a:r>
              <a:rPr lang="en-US" altLang="ja-JP" sz="1200" b="1" dirty="0" err="1">
                <a:solidFill>
                  <a:schemeClr val="tx2"/>
                </a:solidFill>
              </a:rPr>
              <a:t>países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recursos</a:t>
            </a: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   a. </a:t>
            </a:r>
            <a:r>
              <a:rPr lang="en-US" altLang="ja-JP" sz="1200" b="1" dirty="0" err="1">
                <a:solidFill>
                  <a:schemeClr val="tx2"/>
                </a:solidFill>
              </a:rPr>
              <a:t>Lecciones</a:t>
            </a:r>
            <a:r>
              <a:rPr lang="en-US" altLang="ja-JP" sz="1200" b="1" dirty="0">
                <a:solidFill>
                  <a:schemeClr val="tx2"/>
                </a:solidFill>
              </a:rPr>
              <a:t> de </a:t>
            </a:r>
            <a:r>
              <a:rPr lang="en-US" altLang="ja-JP" sz="1200" b="1" dirty="0" err="1">
                <a:solidFill>
                  <a:schemeClr val="tx2"/>
                </a:solidFill>
              </a:rPr>
              <a:t>cursos</a:t>
            </a: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   b. </a:t>
            </a:r>
            <a:r>
              <a:rPr lang="en-US" altLang="ja-JP" sz="1200" b="1" dirty="0" err="1">
                <a:solidFill>
                  <a:schemeClr val="tx2"/>
                </a:solidFill>
              </a:rPr>
              <a:t>Problemas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las </a:t>
            </a:r>
            <a:r>
              <a:rPr lang="en-US" altLang="ja-JP" sz="1200" b="1" dirty="0" err="1">
                <a:solidFill>
                  <a:schemeClr val="tx2"/>
                </a:solidFill>
              </a:rPr>
              <a:t>regiones</a:t>
            </a:r>
            <a:r>
              <a:rPr lang="en-US" altLang="ja-JP" sz="1200" b="1" dirty="0">
                <a:solidFill>
                  <a:schemeClr val="tx2"/>
                </a:solidFill>
              </a:rPr>
              <a:t> de LAC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   c. Futura </a:t>
            </a:r>
            <a:r>
              <a:rPr lang="en-US" altLang="ja-JP" sz="1200" b="1" dirty="0" err="1">
                <a:solidFill>
                  <a:schemeClr val="tx2"/>
                </a:solidFill>
              </a:rPr>
              <a:t>cooperación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las </a:t>
            </a:r>
            <a:r>
              <a:rPr lang="en-US" altLang="ja-JP" sz="1200" b="1" dirty="0" err="1">
                <a:solidFill>
                  <a:schemeClr val="tx2"/>
                </a:solidFill>
              </a:rPr>
              <a:t>regiones</a:t>
            </a:r>
            <a:r>
              <a:rPr lang="en-US" altLang="ja-JP" sz="1200" b="1" dirty="0">
                <a:solidFill>
                  <a:schemeClr val="tx2"/>
                </a:solidFill>
              </a:rPr>
              <a:t> de LAC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13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200" b="1" dirty="0">
                <a:solidFill>
                  <a:schemeClr val="tx2"/>
                </a:solidFill>
              </a:rPr>
              <a:t>4.Crear </a:t>
            </a:r>
            <a:r>
              <a:rPr lang="en-US" altLang="ja-JP" sz="1200" b="1" dirty="0" err="1">
                <a:solidFill>
                  <a:schemeClr val="tx2"/>
                </a:solidFill>
              </a:rPr>
              <a:t>alianzas</a:t>
            </a:r>
            <a:r>
              <a:rPr lang="en-US" altLang="ja-JP" sz="1200" b="1" dirty="0">
                <a:solidFill>
                  <a:schemeClr val="tx2"/>
                </a:solidFill>
              </a:rPr>
              <a:t> con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organizaciones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regionales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LAC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   a. </a:t>
            </a:r>
            <a:r>
              <a:rPr lang="en-US" altLang="ja-JP" sz="1200" b="1" dirty="0" err="1">
                <a:solidFill>
                  <a:schemeClr val="tx2"/>
                </a:solidFill>
              </a:rPr>
              <a:t>Invitando</a:t>
            </a:r>
            <a:r>
              <a:rPr lang="en-US" altLang="ja-JP" sz="1200" b="1" dirty="0">
                <a:solidFill>
                  <a:schemeClr val="tx2"/>
                </a:solidFill>
              </a:rPr>
              <a:t> a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organizaciones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regionales</a:t>
            </a:r>
            <a:r>
              <a:rPr lang="en-US" altLang="ja-JP" sz="1200" b="1" dirty="0">
                <a:solidFill>
                  <a:schemeClr val="tx2"/>
                </a:solidFill>
              </a:rPr>
              <a:t> a un </a:t>
            </a:r>
            <a:r>
              <a:rPr lang="en-US" altLang="ja-JP" sz="1200" b="1" dirty="0" err="1">
                <a:solidFill>
                  <a:schemeClr val="tx2"/>
                </a:solidFill>
              </a:rPr>
              <a:t>evento</a:t>
            </a:r>
            <a:r>
              <a:rPr lang="en-US" altLang="ja-JP" sz="1200" b="1" dirty="0">
                <a:solidFill>
                  <a:schemeClr val="tx2"/>
                </a:solidFill>
              </a:rPr>
              <a:t> como </a:t>
            </a:r>
            <a:r>
              <a:rPr lang="en-US" altLang="ja-JP" sz="1200" b="1" dirty="0" err="1">
                <a:solidFill>
                  <a:schemeClr val="tx2"/>
                </a:solidFill>
              </a:rPr>
              <a:t>seminario</a:t>
            </a: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   b. </a:t>
            </a:r>
            <a:r>
              <a:rPr lang="en-US" altLang="ja-JP" sz="1200" b="1" dirty="0" err="1">
                <a:solidFill>
                  <a:schemeClr val="tx2"/>
                </a:solidFill>
              </a:rPr>
              <a:t>Realización</a:t>
            </a:r>
            <a:r>
              <a:rPr lang="en-US" altLang="ja-JP" sz="1200" b="1" dirty="0">
                <a:solidFill>
                  <a:schemeClr val="tx2"/>
                </a:solidFill>
              </a:rPr>
              <a:t> de un </a:t>
            </a:r>
            <a:r>
              <a:rPr lang="en-US" altLang="ja-JP" sz="1200" b="1" dirty="0" err="1">
                <a:solidFill>
                  <a:schemeClr val="tx2"/>
                </a:solidFill>
              </a:rPr>
              <a:t>evento</a:t>
            </a:r>
            <a:r>
              <a:rPr lang="en-US" altLang="ja-JP" sz="1200" b="1" dirty="0">
                <a:solidFill>
                  <a:schemeClr val="tx2"/>
                </a:solidFill>
              </a:rPr>
              <a:t> con </a:t>
            </a:r>
            <a:r>
              <a:rPr lang="en-US" altLang="ja-JP" sz="1200" b="1" dirty="0" err="1">
                <a:solidFill>
                  <a:schemeClr val="tx2"/>
                </a:solidFill>
              </a:rPr>
              <a:t>una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organización</a:t>
            </a:r>
            <a:r>
              <a:rPr lang="en-US" altLang="ja-JP" sz="1200" b="1" dirty="0">
                <a:solidFill>
                  <a:schemeClr val="tx2"/>
                </a:solidFill>
              </a:rPr>
              <a:t> regional especial para </a:t>
            </a:r>
            <a:r>
              <a:rPr lang="en-US" altLang="ja-JP" sz="1200" b="1" dirty="0" err="1">
                <a:solidFill>
                  <a:schemeClr val="tx2"/>
                </a:solidFill>
              </a:rPr>
              <a:t>dicha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región</a:t>
            </a: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*</a:t>
            </a:r>
            <a:r>
              <a:rPr lang="en-US" altLang="ja-JP" sz="1200" b="1" dirty="0" err="1">
                <a:solidFill>
                  <a:schemeClr val="tx2"/>
                </a:solidFill>
              </a:rPr>
              <a:t>Conocer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necesidades</a:t>
            </a:r>
            <a:r>
              <a:rPr lang="en-US" altLang="ja-JP" sz="1200" b="1" dirty="0">
                <a:solidFill>
                  <a:schemeClr val="tx2"/>
                </a:solidFill>
              </a:rPr>
              <a:t> y/o </a:t>
            </a:r>
            <a:r>
              <a:rPr lang="en-US" altLang="ja-JP" sz="1200" b="1" dirty="0" err="1">
                <a:solidFill>
                  <a:schemeClr val="tx2"/>
                </a:solidFill>
              </a:rPr>
              <a:t>situación</a:t>
            </a:r>
            <a:r>
              <a:rPr lang="en-US" altLang="ja-JP" sz="1200" b="1" dirty="0">
                <a:solidFill>
                  <a:schemeClr val="tx2"/>
                </a:solidFill>
              </a:rPr>
              <a:t> por </a:t>
            </a:r>
            <a:r>
              <a:rPr lang="en-US" altLang="ja-JP" sz="1200" b="1" dirty="0" err="1">
                <a:solidFill>
                  <a:schemeClr val="tx2"/>
                </a:solidFill>
              </a:rPr>
              <a:t>ej.encuesta</a:t>
            </a:r>
            <a:r>
              <a:rPr lang="en-US" altLang="ja-JP" sz="1200" b="1" dirty="0">
                <a:solidFill>
                  <a:schemeClr val="tx2"/>
                </a:solidFill>
              </a:rPr>
              <a:t>, </a:t>
            </a:r>
            <a:r>
              <a:rPr lang="en-US" altLang="ja-JP" sz="1200" b="1" dirty="0" err="1">
                <a:solidFill>
                  <a:schemeClr val="tx2"/>
                </a:solidFill>
              </a:rPr>
              <a:t>cuestionario</a:t>
            </a:r>
            <a:r>
              <a:rPr lang="en-US" altLang="ja-JP" sz="1200" b="1" dirty="0">
                <a:solidFill>
                  <a:schemeClr val="tx2"/>
                </a:solidFill>
              </a:rPr>
              <a:t>, </a:t>
            </a:r>
            <a:r>
              <a:rPr lang="en-US" altLang="ja-JP" sz="1200" b="1" dirty="0" err="1">
                <a:solidFill>
                  <a:schemeClr val="tx2"/>
                </a:solidFill>
              </a:rPr>
              <a:t>reunión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en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línea</a:t>
            </a:r>
            <a:r>
              <a:rPr lang="en-US" altLang="ja-JP" sz="1200" b="1" dirty="0">
                <a:solidFill>
                  <a:schemeClr val="tx2"/>
                </a:solidFill>
              </a:rPr>
              <a:t>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schemeClr val="tx2"/>
                </a:solidFill>
              </a:rPr>
              <a:t>*</a:t>
            </a:r>
            <a:r>
              <a:rPr lang="en-US" altLang="ja-JP" sz="1200" b="1" dirty="0" err="1">
                <a:solidFill>
                  <a:schemeClr val="tx2"/>
                </a:solidFill>
              </a:rPr>
              <a:t>Utilizar</a:t>
            </a:r>
            <a:r>
              <a:rPr lang="en-US" altLang="ja-JP" sz="1200" b="1" dirty="0">
                <a:solidFill>
                  <a:schemeClr val="tx2"/>
                </a:solidFill>
              </a:rPr>
              <a:t> la </a:t>
            </a:r>
            <a:r>
              <a:rPr lang="en-US" altLang="ja-JP" sz="1200" b="1" dirty="0" err="1">
                <a:solidFill>
                  <a:schemeClr val="tx2"/>
                </a:solidFill>
              </a:rPr>
              <a:t>ocasión</a:t>
            </a:r>
            <a:r>
              <a:rPr lang="en-US" altLang="ja-JP" sz="1200" b="1" dirty="0">
                <a:solidFill>
                  <a:schemeClr val="tx2"/>
                </a:solidFill>
              </a:rPr>
              <a:t> de JCPP (como </a:t>
            </a:r>
            <a:r>
              <a:rPr lang="en-US" altLang="ja-JP" sz="1200" b="1" dirty="0" err="1">
                <a:solidFill>
                  <a:schemeClr val="tx2"/>
                </a:solidFill>
              </a:rPr>
              <a:t>el</a:t>
            </a:r>
            <a:r>
              <a:rPr lang="en-US" altLang="ja-JP" sz="1200" b="1" dirty="0">
                <a:solidFill>
                  <a:schemeClr val="tx2"/>
                </a:solidFill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</a:rPr>
              <a:t>seminario</a:t>
            </a:r>
            <a:r>
              <a:rPr lang="en-US" altLang="ja-JP" sz="1200" b="1" dirty="0">
                <a:solidFill>
                  <a:schemeClr val="tx2"/>
                </a:solidFill>
              </a:rPr>
              <a:t> final) para la </a:t>
            </a:r>
            <a:r>
              <a:rPr lang="en-US" altLang="ja-JP" sz="1200" b="1" dirty="0" err="1">
                <a:solidFill>
                  <a:schemeClr val="tx2"/>
                </a:solidFill>
              </a:rPr>
              <a:t>actividad</a:t>
            </a:r>
            <a:r>
              <a:rPr lang="en-US" altLang="ja-JP" sz="1200" b="1" dirty="0">
                <a:solidFill>
                  <a:schemeClr val="tx2"/>
                </a:solidFill>
              </a:rPr>
              <a:t> de KIZUNA II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ja-JP" sz="1200" b="1" dirty="0">
              <a:solidFill>
                <a:schemeClr val="tx2"/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988DE-5084-401F-8A84-2374E2F5382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2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988DE-5084-401F-8A84-2374E2F5382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7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8A79DDD-EB5C-7D4A-9850-5881122FF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039726"/>
            <a:ext cx="9144000" cy="85248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Título Verdana T60</a:t>
            </a:r>
            <a:endParaRPr lang="es-CL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3A7F7C1A-6A80-D803-CFC0-159B7B093F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046625"/>
            <a:ext cx="9144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Subtítulo Verdana T26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82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73" y="846667"/>
            <a:ext cx="10832253" cy="646049"/>
          </a:xfrm>
        </p:spPr>
        <p:txBody>
          <a:bodyPr anchor="t"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Verdana</a:t>
            </a:r>
            <a:r>
              <a:rPr lang="es-ES" dirty="0"/>
              <a:t> T44</a:t>
            </a:r>
            <a:endParaRPr lang="es-CL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47C712A-0B73-F195-845B-8B028C599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614" y="1574526"/>
            <a:ext cx="10831512" cy="4445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MX" dirty="0"/>
              <a:t>Subtítulo Verdana T26</a:t>
            </a:r>
            <a:endParaRPr lang="es-CL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F9D4835F-EB91-6FD7-4844-A742A7BC1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14" y="2587413"/>
            <a:ext cx="10831512" cy="305477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Lorem ipsum dolor sit amet. T24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2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73" y="846667"/>
            <a:ext cx="10832253" cy="646049"/>
          </a:xfrm>
        </p:spPr>
        <p:txBody>
          <a:bodyPr anchor="t"/>
          <a:lstStyle>
            <a:lvl1pPr>
              <a:defRPr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Verdana</a:t>
            </a:r>
            <a:r>
              <a:rPr lang="es-ES" dirty="0"/>
              <a:t> T44</a:t>
            </a:r>
            <a:endParaRPr lang="es-CL" dirty="0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90F50B5D-7962-FFAF-2981-312548239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614" y="1574526"/>
            <a:ext cx="10831512" cy="4445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 dirty="0"/>
              <a:t>Subtítulo Verdana T26</a:t>
            </a:r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C0258CA-F903-5CBD-243B-04D225C00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14" y="2587413"/>
            <a:ext cx="10831512" cy="30344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 dirty="0"/>
              <a:t>Lorem ipsum dolor sit amet. T24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01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4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2F28-FB4C-46E9-B31F-642EC8E2E117}" type="datetimeFigureOut">
              <a:rPr lang="es-CL" smtClean="0"/>
              <a:t>17-08-2023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5AD3-C6BE-4E38-B1B9-56A3ACED765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9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188014-5831-7B43-972A-636BF05B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4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A290D-D179-A849-937F-F0453C66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25FFF-AF91-C14D-9807-0A44D51D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756-A832-6946-8293-694AA9BB0A1E}" type="datetimeFigureOut">
              <a:rPr lang="es-CL" smtClean="0"/>
              <a:t>17-08-2023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E25BD-8CB2-ED40-8DC7-5B1CE4AD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12EE4-3193-F541-8679-F97C19758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D76A-E84D-5246-AE81-49670E48EA7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C224294-9D2F-9B4C-ABA0-06869EDAB4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2" y="1154570"/>
            <a:ext cx="9883140" cy="852488"/>
          </a:xfrm>
        </p:spPr>
        <p:txBody>
          <a:bodyPr/>
          <a:lstStyle/>
          <a:p>
            <a:r>
              <a:rPr lang="es-CL" sz="4000" dirty="0"/>
              <a:t>KIZUNA II</a:t>
            </a:r>
          </a:p>
          <a:p>
            <a:r>
              <a:rPr lang="es-CL" sz="3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Proyecto de construcción de sociedades resilientes y sostenibles frente a desastres en América Latina y el Caribe. </a:t>
            </a:r>
          </a:p>
          <a:p>
            <a:r>
              <a:rPr lang="es-CL" sz="2800" dirty="0">
                <a:latin typeface="Calibri" panose="020F0502020204030204" pitchFamily="34" charset="0"/>
                <a:ea typeface="Yu Gothic" panose="020B0400000000000000" pitchFamily="34" charset="-128"/>
              </a:rPr>
              <a:t>2023-2025</a:t>
            </a:r>
            <a:endParaRPr lang="es-CL" sz="5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8B0EB-25B4-F244-B59B-0DDA2D82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49" y="4496161"/>
            <a:ext cx="1881840" cy="1703185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FF36BAB-67E8-2375-9D43-92995C5F8063}"/>
              </a:ext>
            </a:extLst>
          </p:cNvPr>
          <p:cNvCxnSpPr/>
          <p:nvPr/>
        </p:nvCxnSpPr>
        <p:spPr>
          <a:xfrm>
            <a:off x="971552" y="4081994"/>
            <a:ext cx="1084862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62E831-A662-9325-E8C3-3611085FB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5" y="4602151"/>
            <a:ext cx="2062054" cy="144611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B690EDF-B208-C9D5-7AC1-59D4F6977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42" y="4570459"/>
            <a:ext cx="1903559" cy="14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1097A6-E341-798B-0A21-CB74AA5E54BE}"/>
              </a:ext>
            </a:extLst>
          </p:cNvPr>
          <p:cNvSpPr txBox="1"/>
          <p:nvPr/>
        </p:nvSpPr>
        <p:spPr>
          <a:xfrm>
            <a:off x="545432" y="465221"/>
            <a:ext cx="486075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" panose="020B0400000000000000" pitchFamily="34" charset="-128"/>
              </a:rPr>
              <a:t>Kizuna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algn="just"/>
            <a:r>
              <a:rPr lang="es-MX" sz="2800" dirty="0"/>
              <a:t>Es una palabra japonesa que simboliza la </a:t>
            </a:r>
            <a:r>
              <a:rPr lang="es-MX" sz="2800" b="1" dirty="0"/>
              <a:t>importancia de la vinculación humana</a:t>
            </a:r>
            <a:r>
              <a:rPr lang="es-MX" sz="2800" dirty="0"/>
              <a:t>.</a:t>
            </a:r>
          </a:p>
          <a:p>
            <a:pPr algn="just"/>
            <a:r>
              <a:rPr lang="es-MX" sz="2800" dirty="0"/>
              <a:t>Fue elegido en Japón como el Kanji representativo del año 2011.</a:t>
            </a:r>
          </a:p>
          <a:p>
            <a:pPr algn="just"/>
            <a:r>
              <a:rPr lang="es-MX" sz="2800" dirty="0"/>
              <a:t>El concepto interpreta el sentimiento de la comunidad japonesa después de haber experimentado el fuerte terremoto y tsunami del año 2011 en la región de </a:t>
            </a:r>
            <a:r>
              <a:rPr lang="es-MX" sz="2800" dirty="0" err="1"/>
              <a:t>Tohoku</a:t>
            </a:r>
            <a:r>
              <a:rPr lang="es-MX" sz="2800" dirty="0"/>
              <a:t>.</a:t>
            </a:r>
          </a:p>
          <a:p>
            <a:pPr algn="just"/>
            <a:endParaRPr lang="es-C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4DD99-0FCD-D19A-2181-A11E7134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37" y="753556"/>
            <a:ext cx="5416230" cy="38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2 Marcador de texto">
            <a:extLst>
              <a:ext uri="{FF2B5EF4-FFF2-40B4-BE49-F238E27FC236}">
                <a16:creationId xmlns:a16="http://schemas.microsoft.com/office/drawing/2014/main" id="{D597A450-6D2A-AF65-ED9F-5046B84C5950}"/>
              </a:ext>
            </a:extLst>
          </p:cNvPr>
          <p:cNvSpPr txBox="1">
            <a:spLocks/>
          </p:cNvSpPr>
          <p:nvPr/>
        </p:nvSpPr>
        <p:spPr>
          <a:xfrm>
            <a:off x="786385" y="841248"/>
            <a:ext cx="3515244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KIZUNA I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(2015-2020)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9BE2F3C8-1EE3-2DFA-2BFA-F1C337F79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4584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54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08" name="Group 309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09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4957" y="72756"/>
            <a:ext cx="2553909" cy="1228375"/>
          </a:xfrm>
          <a:prstGeom prst="rect">
            <a:avLst/>
          </a:prstGeom>
          <a:noFill/>
          <a:ln w="12700">
            <a:solidFill>
              <a:srgbClr val="62A0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Actividades de Redes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2560" y="3743903"/>
            <a:ext cx="6840599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sz="2000" b="1" dirty="0">
                <a:solidFill>
                  <a:schemeClr val="tx2"/>
                </a:solidFill>
              </a:rPr>
              <a:t>1.Invitando a Organizaciones Recursos al entrenamiento en Chile.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sz="2000" b="1" dirty="0">
                <a:solidFill>
                  <a:schemeClr val="tx2"/>
                </a:solidFill>
              </a:rPr>
              <a:t>2.Recursos chilenos visitan el entrenamiento en otros países de LAC.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altLang="ja-JP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sz="2000" b="1" dirty="0">
                <a:solidFill>
                  <a:schemeClr val="tx2"/>
                </a:solidFill>
              </a:rPr>
              <a:t>3.Organización de reunión entre países recursos.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sz="2000" b="1" dirty="0">
                <a:solidFill>
                  <a:schemeClr val="tx2"/>
                </a:solidFill>
              </a:rPr>
              <a:t>4.Crear alianzas con organizaciones regionales en LAC.</a:t>
            </a:r>
          </a:p>
        </p:txBody>
      </p:sp>
    </p:spTree>
    <p:extLst>
      <p:ext uri="{BB962C8B-B14F-4D97-AF65-F5344CB8AC3E}">
        <p14:creationId xmlns:p14="http://schemas.microsoft.com/office/powerpoint/2010/main" val="2782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08" name="Group 309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09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6384" y="2620884"/>
            <a:ext cx="6177282" cy="8074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Cursos, seminarios, </a:t>
            </a:r>
            <a:r>
              <a:rPr lang="es-CL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etc</a:t>
            </a:r>
            <a:endParaRPr lang="es-CL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421" y="3821747"/>
            <a:ext cx="6301915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altLang="ja-JP" sz="3200" b="1" dirty="0">
                <a:solidFill>
                  <a:schemeClr val="tx2"/>
                </a:solidFill>
              </a:rPr>
              <a:t>31 actividades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s-CL" altLang="ja-JP" sz="3200" b="1" dirty="0">
              <a:solidFill>
                <a:schemeClr val="tx2"/>
              </a:solidFill>
            </a:endParaRPr>
          </a:p>
          <a:p>
            <a:pPr lvl="1" algn="ctr">
              <a:lnSpc>
                <a:spcPct val="90000"/>
              </a:lnSpc>
              <a:spcAft>
                <a:spcPts val="600"/>
              </a:spcAft>
            </a:pPr>
            <a:r>
              <a:rPr lang="es-CL" altLang="ja-JP" sz="2400" b="1" dirty="0">
                <a:solidFill>
                  <a:schemeClr val="tx2"/>
                </a:solidFill>
              </a:rPr>
              <a:t>17 programas | 6 seminarios | 8 cursos JCPP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11318-6564-09C4-5A5C-DB4F9BA8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8685" y="57403"/>
            <a:ext cx="2674474" cy="1286364"/>
          </a:xfrm>
          <a:prstGeom prst="rect">
            <a:avLst/>
          </a:prstGeom>
          <a:noFill/>
          <a:ln w="12700">
            <a:solidFill>
              <a:srgbClr val="62A0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4787F62-2D57-5685-3D12-EDEAB24DE746}"/>
              </a:ext>
            </a:extLst>
          </p:cNvPr>
          <p:cNvCxnSpPr>
            <a:cxnSpLocks/>
          </p:cNvCxnSpPr>
          <p:nvPr/>
        </p:nvCxnSpPr>
        <p:spPr>
          <a:xfrm>
            <a:off x="3328378" y="4892040"/>
            <a:ext cx="0" cy="1625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3B9CA3C-9930-302E-7D4F-FDD845577FE8}"/>
              </a:ext>
            </a:extLst>
          </p:cNvPr>
          <p:cNvCxnSpPr>
            <a:cxnSpLocks/>
          </p:cNvCxnSpPr>
          <p:nvPr/>
        </p:nvCxnSpPr>
        <p:spPr>
          <a:xfrm>
            <a:off x="3328378" y="5044440"/>
            <a:ext cx="208817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BE872D-10F8-D1FA-D39C-961C5F010080}"/>
              </a:ext>
            </a:extLst>
          </p:cNvPr>
          <p:cNvCxnSpPr>
            <a:cxnSpLocks/>
          </p:cNvCxnSpPr>
          <p:nvPr/>
        </p:nvCxnSpPr>
        <p:spPr>
          <a:xfrm flipV="1">
            <a:off x="5416550" y="5039360"/>
            <a:ext cx="0" cy="28321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93463EA-9B39-8E03-225E-91C0A68B68CD}"/>
              </a:ext>
            </a:extLst>
          </p:cNvPr>
          <p:cNvCxnSpPr>
            <a:cxnSpLocks/>
          </p:cNvCxnSpPr>
          <p:nvPr/>
        </p:nvCxnSpPr>
        <p:spPr>
          <a:xfrm>
            <a:off x="1240206" y="5044440"/>
            <a:ext cx="208817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C8177F-1A9C-16D8-EFB1-40A37AB4B8B2}"/>
              </a:ext>
            </a:extLst>
          </p:cNvPr>
          <p:cNvCxnSpPr>
            <a:cxnSpLocks/>
          </p:cNvCxnSpPr>
          <p:nvPr/>
        </p:nvCxnSpPr>
        <p:spPr>
          <a:xfrm>
            <a:off x="1235812" y="5039360"/>
            <a:ext cx="0" cy="31496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831B486-9416-7130-18D8-C83B631C6213}"/>
              </a:ext>
            </a:extLst>
          </p:cNvPr>
          <p:cNvCxnSpPr>
            <a:cxnSpLocks/>
          </p:cNvCxnSpPr>
          <p:nvPr/>
        </p:nvCxnSpPr>
        <p:spPr>
          <a:xfrm flipV="1">
            <a:off x="3328378" y="5044440"/>
            <a:ext cx="0" cy="20701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886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Cursos de Entrenamiento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03" y="152876"/>
            <a:ext cx="209479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D1693D-EDDB-0E0D-AD3A-F083DC5A4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9102"/>
              </p:ext>
            </p:extLst>
          </p:nvPr>
        </p:nvGraphicFramePr>
        <p:xfrm>
          <a:off x="513347" y="1235000"/>
          <a:ext cx="11229476" cy="51246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38213">
                  <a:extLst>
                    <a:ext uri="{9D8B030D-6E8A-4147-A177-3AD203B41FA5}">
                      <a16:colId xmlns:a16="http://schemas.microsoft.com/office/drawing/2014/main" val="1238225046"/>
                    </a:ext>
                  </a:extLst>
                </a:gridCol>
                <a:gridCol w="2461661">
                  <a:extLst>
                    <a:ext uri="{9D8B030D-6E8A-4147-A177-3AD203B41FA5}">
                      <a16:colId xmlns:a16="http://schemas.microsoft.com/office/drawing/2014/main" val="3264493190"/>
                    </a:ext>
                  </a:extLst>
                </a:gridCol>
                <a:gridCol w="6640687">
                  <a:extLst>
                    <a:ext uri="{9D8B030D-6E8A-4147-A177-3AD203B41FA5}">
                      <a16:colId xmlns:a16="http://schemas.microsoft.com/office/drawing/2014/main" val="487787728"/>
                    </a:ext>
                  </a:extLst>
                </a:gridCol>
                <a:gridCol w="1588915">
                  <a:extLst>
                    <a:ext uri="{9D8B030D-6E8A-4147-A177-3AD203B41FA5}">
                      <a16:colId xmlns:a16="http://schemas.microsoft.com/office/drawing/2014/main" val="3033963629"/>
                    </a:ext>
                  </a:extLst>
                </a:gridCol>
              </a:tblGrid>
              <a:tr h="180284">
                <a:tc>
                  <a:txBody>
                    <a:bodyPr/>
                    <a:lstStyle/>
                    <a:p>
                      <a:endParaRPr lang="es-CL" sz="2000" kern="10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kern="100" dirty="0">
                          <a:solidFill>
                            <a:schemeClr val="tx1"/>
                          </a:solidFill>
                          <a:effectLst/>
                        </a:rPr>
                        <a:t>Institución</a:t>
                      </a:r>
                      <a:endParaRPr lang="es-CL" sz="2000" b="1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kern="100" dirty="0">
                          <a:solidFill>
                            <a:schemeClr val="tx1"/>
                          </a:solidFill>
                          <a:effectLst/>
                        </a:rPr>
                        <a:t>Nombre de la propuesta</a:t>
                      </a:r>
                      <a:endParaRPr lang="es-CL" sz="2000" b="1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kern="1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CL" sz="2000" b="1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1636840808"/>
                  </a:ext>
                </a:extLst>
              </a:tr>
              <a:tr h="458038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SENAPRED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Curso </a:t>
                      </a:r>
                      <a:r>
                        <a:rPr lang="es-CL" sz="2000" kern="100">
                          <a:solidFill>
                            <a:schemeClr val="tx1"/>
                          </a:solidFill>
                          <a:effectLst/>
                        </a:rPr>
                        <a:t>Planes Locales </a:t>
                      </a:r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para la GRD 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2023-2025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2635706257"/>
                  </a:ext>
                </a:extLst>
              </a:tr>
              <a:tr h="306030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CONAF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Curso Incendio forestal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1377094663"/>
                  </a:ext>
                </a:extLst>
              </a:tr>
              <a:tr h="593155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AGCID - Universidad de Chile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Diplomado de Postítulo en Sismología: Uso de Datos Sismológicos 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3741165093"/>
                  </a:ext>
                </a:extLst>
              </a:tr>
              <a:tr h="727183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AGCID  Universidad de Chile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Curso Vulcanología: procesos, amenaza (incluyendo riesgo) y mitigación en contexto de crisis 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2714463574"/>
                  </a:ext>
                </a:extLst>
              </a:tr>
              <a:tr h="762053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Pontificia Universidad Católica de Valparaíso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Diplomado en Tsunamis: “Tsunami  en  la costa  de  Sudamérica:  bases científicas, amenaza, vinculación y vulnerabilidad”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1420512837"/>
                  </a:ext>
                </a:extLst>
              </a:tr>
              <a:tr h="727183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Universidad de Valparaíso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Curso Uso y modelación de datos históricos y proyecciones futuras bajo escenarios de cambio climático 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18" marR="1818" marT="1818" marB="0"/>
                </a:tc>
                <a:extLst>
                  <a:ext uri="{0D108BD9-81ED-4DB2-BD59-A6C34878D82A}">
                    <a16:rowId xmlns:a16="http://schemas.microsoft.com/office/drawing/2014/main" val="1442620650"/>
                  </a:ext>
                </a:extLst>
              </a:tr>
              <a:tr h="611556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MOP Estructuras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Operativización de normas para enriquecimiento de código de modelo sísmico de Latinoamérica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/>
                </a:tc>
                <a:extLst>
                  <a:ext uri="{0D108BD9-81ED-4DB2-BD59-A6C34878D82A}">
                    <a16:rowId xmlns:a16="http://schemas.microsoft.com/office/drawing/2014/main" val="1553136944"/>
                  </a:ext>
                </a:extLst>
              </a:tr>
              <a:tr h="611556"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Universidad de Chile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Curso sobre la Amenaza de inundación/la Amenaza de remoción en masa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kern="100" dirty="0">
                          <a:solidFill>
                            <a:schemeClr val="tx1"/>
                          </a:solidFill>
                          <a:effectLst/>
                        </a:rPr>
                        <a:t>2024-2025</a:t>
                      </a:r>
                      <a:endParaRPr lang="es-CL" sz="2000" kern="100" dirty="0">
                        <a:solidFill>
                          <a:schemeClr val="tx1"/>
                        </a:solidFill>
                        <a:effectLst/>
                        <a:latin typeface="Yu Mincho" panose="02020400000000000000" pitchFamily="18" charset="-128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181" marR="3181" marT="3181" marB="0"/>
                </a:tc>
                <a:extLst>
                  <a:ext uri="{0D108BD9-81ED-4DB2-BD59-A6C34878D82A}">
                    <a16:rowId xmlns:a16="http://schemas.microsoft.com/office/drawing/2014/main" val="143168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25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fe1650-34c1-42e7-b1e7-f3e46c910562">
      <Terms xmlns="http://schemas.microsoft.com/office/infopath/2007/PartnerControls"/>
    </lcf76f155ced4ddcb4097134ff3c332f>
    <TaxCatchAll xmlns="9ed5d238-f823-4e62-a0ce-d858d41e29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E4FF24A95EE64FB8D46FA479A97D38" ma:contentTypeVersion="12" ma:contentTypeDescription="Crear nuevo documento." ma:contentTypeScope="" ma:versionID="c45da7b1849c1992acfb3b9e94f83dc0">
  <xsd:schema xmlns:xsd="http://www.w3.org/2001/XMLSchema" xmlns:xs="http://www.w3.org/2001/XMLSchema" xmlns:p="http://schemas.microsoft.com/office/2006/metadata/properties" xmlns:ns2="07fe1650-34c1-42e7-b1e7-f3e46c910562" xmlns:ns3="9ed5d238-f823-4e62-a0ce-d858d41e29d3" targetNamespace="http://schemas.microsoft.com/office/2006/metadata/properties" ma:root="true" ma:fieldsID="1f72e543e5008302a6d81534b2bc1930" ns2:_="" ns3:_="">
    <xsd:import namespace="07fe1650-34c1-42e7-b1e7-f3e46c910562"/>
    <xsd:import namespace="9ed5d238-f823-4e62-a0ce-d858d41e2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e1650-34c1-42e7-b1e7-f3e46c910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208772c7-4abf-4f2a-bd7f-5364f88ec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5d238-f823-4e62-a0ce-d858d41e29d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9e04ae-5552-488b-97d7-120d94ad5c1b}" ma:internalName="TaxCatchAll" ma:showField="CatchAllData" ma:web="9ed5d238-f823-4e62-a0ce-d858d41e29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0F388B-AEC5-4646-8231-E6AA0FC9E1E1}">
  <ds:schemaRefs>
    <ds:schemaRef ds:uri="http://schemas.microsoft.com/office/2006/metadata/properties"/>
    <ds:schemaRef ds:uri="http://schemas.microsoft.com/office/infopath/2007/PartnerControls"/>
    <ds:schemaRef ds:uri="07fe1650-34c1-42e7-b1e7-f3e46c910562"/>
    <ds:schemaRef ds:uri="9ed5d238-f823-4e62-a0ce-d858d41e29d3"/>
  </ds:schemaRefs>
</ds:datastoreItem>
</file>

<file path=customXml/itemProps2.xml><?xml version="1.0" encoding="utf-8"?>
<ds:datastoreItem xmlns:ds="http://schemas.openxmlformats.org/officeDocument/2006/customXml" ds:itemID="{DFAB8E0F-AC85-4698-8D4C-A38173AED8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3C8DB-FF24-44A5-86BF-325DCC9C2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fe1650-34c1-42e7-b1e7-f3e46c910562"/>
    <ds:schemaRef ds:uri="9ed5d238-f823-4e62-a0ce-d858d41e2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505</Words>
  <Application>Microsoft Office PowerPoint</Application>
  <PresentationFormat>ワイド画面</PresentationFormat>
  <Paragraphs>85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Yu Mincho</vt:lpstr>
      <vt:lpstr>Arial</vt:lpstr>
      <vt:lpstr>Calibri</vt:lpstr>
      <vt:lpstr>Calibri Light</vt:lpstr>
      <vt:lpstr>Verdana</vt:lpstr>
      <vt:lpstr>Tema de Office</vt:lpstr>
      <vt:lpstr>PowerPoint プレゼンテーション</vt:lpstr>
      <vt:lpstr>PowerPoint プレゼンテーション</vt:lpstr>
      <vt:lpstr>PowerPoint プレゼンテーション</vt:lpstr>
      <vt:lpstr>Actividades de Redes</vt:lpstr>
      <vt:lpstr>Cursos, seminarios, etc</vt:lpstr>
      <vt:lpstr>Cursos de Entrenamiento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Kamijo</cp:lastModifiedBy>
  <cp:revision>43</cp:revision>
  <dcterms:created xsi:type="dcterms:W3CDTF">2022-04-14T17:42:17Z</dcterms:created>
  <dcterms:modified xsi:type="dcterms:W3CDTF">2023-08-17T21:42:43Z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0x010100DEE4FF24A95EE64FB8D46FA479A97D38</vt:lpwstr>
  </property>
</Properties>
</file>