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jpeg"/>
  <Override PartName="/ppt/media/image12.jpg" ContentType="image/jpeg"/>
  <Override PartName="/ppt/media/image17.jpg" ContentType="image/jpeg"/>
  <Override PartName="/ppt/media/image19.jpg" ContentType="image/jpeg"/>
  <Override PartName="/ppt/media/image20.jpg" ContentType="image/jpeg"/>
  <Override PartName="/ppt/media/image21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7" r:id="rId4"/>
    <p:sldId id="272" r:id="rId5"/>
    <p:sldId id="261" r:id="rId6"/>
    <p:sldId id="281" r:id="rId7"/>
    <p:sldId id="297" r:id="rId8"/>
    <p:sldId id="260" r:id="rId9"/>
    <p:sldId id="263" r:id="rId10"/>
    <p:sldId id="282" r:id="rId11"/>
    <p:sldId id="283" r:id="rId12"/>
    <p:sldId id="295" r:id="rId13"/>
    <p:sldId id="278" r:id="rId14"/>
    <p:sldId id="262" r:id="rId15"/>
    <p:sldId id="284" r:id="rId16"/>
    <p:sldId id="276" r:id="rId17"/>
    <p:sldId id="264" r:id="rId18"/>
    <p:sldId id="268" r:id="rId19"/>
    <p:sldId id="279" r:id="rId20"/>
    <p:sldId id="298" r:id="rId21"/>
    <p:sldId id="299" r:id="rId22"/>
    <p:sldId id="274" r:id="rId23"/>
    <p:sldId id="300" r:id="rId24"/>
    <p:sldId id="266" r:id="rId25"/>
    <p:sldId id="265" r:id="rId26"/>
    <p:sldId id="270" r:id="rId27"/>
    <p:sldId id="259" r:id="rId28"/>
    <p:sldId id="275" r:id="rId29"/>
    <p:sldId id="296" r:id="rId3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3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9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02EE0-4049-4A07-A259-EFFFCA6ED399}" type="datetimeFigureOut">
              <a:rPr lang="es-PE" smtClean="0"/>
              <a:t>4/09/2023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A9B90-20E8-4467-A348-F53B5A221B6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932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A9B90-20E8-4467-A348-F53B5A221B6A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4242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DB04F-2F58-4418-BA44-FB1F56E65235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775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4A9B90-20E8-4467-A348-F53B5A221B6A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535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DA4C-47BE-43C1-B957-5AC7825F4AAE}" type="datetime1">
              <a:rPr lang="es-PE" smtClean="0"/>
              <a:t>4/09/2023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949183" y="6251954"/>
            <a:ext cx="576064" cy="475650"/>
            <a:chOff x="9504" y="720"/>
            <a:chExt cx="1671" cy="1390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10316" y="1176"/>
              <a:ext cx="267" cy="261"/>
              <a:chOff x="4976" y="3274"/>
              <a:chExt cx="114" cy="99"/>
            </a:xfrm>
          </p:grpSpPr>
          <p:sp>
            <p:nvSpPr>
              <p:cNvPr id="39" name="Freeform 4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0" name="Freeform 5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0257" y="1350"/>
              <a:ext cx="253" cy="193"/>
              <a:chOff x="4951" y="3340"/>
              <a:chExt cx="108" cy="73"/>
            </a:xfrm>
          </p:grpSpPr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499" y="1502"/>
              <a:ext cx="567" cy="602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182" y="237"/>
                </a:cxn>
                <a:cxn ang="0">
                  <a:pos x="228" y="169"/>
                </a:cxn>
                <a:cxn ang="0">
                  <a:pos x="126" y="0"/>
                </a:cxn>
                <a:cxn ang="0">
                  <a:pos x="0" y="237"/>
                </a:cxn>
              </a:cxnLst>
              <a:rect l="0" t="0" r="r" b="b"/>
              <a:pathLst>
                <a:path w="229" h="238">
                  <a:moveTo>
                    <a:pt x="0" y="237"/>
                  </a:moveTo>
                  <a:lnTo>
                    <a:pt x="182" y="237"/>
                  </a:lnTo>
                  <a:lnTo>
                    <a:pt x="228" y="169"/>
                  </a:lnTo>
                  <a:lnTo>
                    <a:pt x="126" y="0"/>
                  </a:lnTo>
                  <a:lnTo>
                    <a:pt x="0" y="23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0794" y="1797"/>
              <a:ext cx="381" cy="313"/>
            </a:xfrm>
            <a:custGeom>
              <a:avLst/>
              <a:gdLst/>
              <a:ahLst/>
              <a:cxnLst>
                <a:cxn ang="0">
                  <a:pos x="26" y="70"/>
                </a:cxn>
                <a:cxn ang="0">
                  <a:pos x="28" y="60"/>
                </a:cxn>
                <a:cxn ang="0">
                  <a:pos x="32" y="50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63" y="34"/>
                </a:cxn>
                <a:cxn ang="0">
                  <a:pos x="70" y="29"/>
                </a:cxn>
                <a:cxn ang="0">
                  <a:pos x="75" y="19"/>
                </a:cxn>
                <a:cxn ang="0">
                  <a:pos x="79" y="9"/>
                </a:cxn>
                <a:cxn ang="0">
                  <a:pos x="77" y="0"/>
                </a:cxn>
                <a:cxn ang="0">
                  <a:pos x="153" y="122"/>
                </a:cxn>
                <a:cxn ang="0">
                  <a:pos x="0" y="122"/>
                </a:cxn>
                <a:cxn ang="0">
                  <a:pos x="3" y="121"/>
                </a:cxn>
                <a:cxn ang="0">
                  <a:pos x="14" y="117"/>
                </a:cxn>
                <a:cxn ang="0">
                  <a:pos x="21" y="110"/>
                </a:cxn>
                <a:cxn ang="0">
                  <a:pos x="26" y="100"/>
                </a:cxn>
                <a:cxn ang="0">
                  <a:pos x="28" y="91"/>
                </a:cxn>
                <a:cxn ang="0">
                  <a:pos x="28" y="81"/>
                </a:cxn>
                <a:cxn ang="0">
                  <a:pos x="26" y="70"/>
                </a:cxn>
              </a:cxnLst>
              <a:rect l="0" t="0" r="r" b="b"/>
              <a:pathLst>
                <a:path w="154" h="123">
                  <a:moveTo>
                    <a:pt x="26" y="70"/>
                  </a:moveTo>
                  <a:lnTo>
                    <a:pt x="28" y="60"/>
                  </a:lnTo>
                  <a:lnTo>
                    <a:pt x="32" y="50"/>
                  </a:lnTo>
                  <a:lnTo>
                    <a:pt x="43" y="42"/>
                  </a:lnTo>
                  <a:lnTo>
                    <a:pt x="53" y="38"/>
                  </a:lnTo>
                  <a:lnTo>
                    <a:pt x="63" y="34"/>
                  </a:lnTo>
                  <a:lnTo>
                    <a:pt x="70" y="29"/>
                  </a:lnTo>
                  <a:lnTo>
                    <a:pt x="75" y="19"/>
                  </a:lnTo>
                  <a:lnTo>
                    <a:pt x="79" y="9"/>
                  </a:lnTo>
                  <a:lnTo>
                    <a:pt x="77" y="0"/>
                  </a:lnTo>
                  <a:lnTo>
                    <a:pt x="153" y="122"/>
                  </a:lnTo>
                  <a:lnTo>
                    <a:pt x="0" y="122"/>
                  </a:lnTo>
                  <a:lnTo>
                    <a:pt x="3" y="121"/>
                  </a:lnTo>
                  <a:lnTo>
                    <a:pt x="14" y="117"/>
                  </a:lnTo>
                  <a:lnTo>
                    <a:pt x="21" y="110"/>
                  </a:lnTo>
                  <a:lnTo>
                    <a:pt x="26" y="100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26" y="7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9581" y="855"/>
              <a:ext cx="1278" cy="1249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336" y="0"/>
                </a:cxn>
                <a:cxn ang="0">
                  <a:pos x="516" y="282"/>
                </a:cxn>
                <a:cxn ang="0">
                  <a:pos x="378" y="492"/>
                </a:cxn>
                <a:cxn ang="0">
                  <a:pos x="0" y="488"/>
                </a:cxn>
              </a:cxnLst>
              <a:rect l="0" t="0" r="r" b="b"/>
              <a:pathLst>
                <a:path w="517" h="493">
                  <a:moveTo>
                    <a:pt x="0" y="488"/>
                  </a:moveTo>
                  <a:lnTo>
                    <a:pt x="336" y="0"/>
                  </a:lnTo>
                  <a:lnTo>
                    <a:pt x="516" y="282"/>
                  </a:lnTo>
                  <a:lnTo>
                    <a:pt x="378" y="492"/>
                  </a:lnTo>
                  <a:lnTo>
                    <a:pt x="0" y="48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0070" y="1187"/>
              <a:ext cx="809" cy="923"/>
            </a:xfrm>
            <a:custGeom>
              <a:avLst/>
              <a:gdLst/>
              <a:ahLst/>
              <a:cxnLst>
                <a:cxn ang="0">
                  <a:pos x="203" y="363"/>
                </a:cxn>
                <a:cxn ang="0">
                  <a:pos x="0" y="363"/>
                </a:cxn>
                <a:cxn ang="0">
                  <a:pos x="84" y="224"/>
                </a:cxn>
                <a:cxn ang="0">
                  <a:pos x="200" y="260"/>
                </a:cxn>
                <a:cxn ang="0">
                  <a:pos x="60" y="152"/>
                </a:cxn>
                <a:cxn ang="0">
                  <a:pos x="232" y="211"/>
                </a:cxn>
                <a:cxn ang="0">
                  <a:pos x="91" y="101"/>
                </a:cxn>
                <a:cxn ang="0">
                  <a:pos x="261" y="159"/>
                </a:cxn>
                <a:cxn ang="0">
                  <a:pos x="172" y="84"/>
                </a:cxn>
                <a:cxn ang="0">
                  <a:pos x="223" y="0"/>
                </a:cxn>
                <a:cxn ang="0">
                  <a:pos x="326" y="164"/>
                </a:cxn>
                <a:cxn ang="0">
                  <a:pos x="315" y="169"/>
                </a:cxn>
                <a:cxn ang="0">
                  <a:pos x="308" y="175"/>
                </a:cxn>
                <a:cxn ang="0">
                  <a:pos x="303" y="186"/>
                </a:cxn>
                <a:cxn ang="0">
                  <a:pos x="301" y="195"/>
                </a:cxn>
                <a:cxn ang="0">
                  <a:pos x="303" y="207"/>
                </a:cxn>
                <a:cxn ang="0">
                  <a:pos x="305" y="216"/>
                </a:cxn>
                <a:cxn ang="0">
                  <a:pos x="303" y="224"/>
                </a:cxn>
                <a:cxn ang="0">
                  <a:pos x="298" y="234"/>
                </a:cxn>
                <a:cxn ang="0">
                  <a:pos x="289" y="241"/>
                </a:cxn>
                <a:cxn ang="0">
                  <a:pos x="279" y="244"/>
                </a:cxn>
                <a:cxn ang="0">
                  <a:pos x="268" y="247"/>
                </a:cxn>
                <a:cxn ang="0">
                  <a:pos x="260" y="256"/>
                </a:cxn>
                <a:cxn ang="0">
                  <a:pos x="253" y="265"/>
                </a:cxn>
                <a:cxn ang="0">
                  <a:pos x="252" y="275"/>
                </a:cxn>
                <a:cxn ang="0">
                  <a:pos x="253" y="286"/>
                </a:cxn>
                <a:cxn ang="0">
                  <a:pos x="254" y="296"/>
                </a:cxn>
                <a:cxn ang="0">
                  <a:pos x="253" y="306"/>
                </a:cxn>
                <a:cxn ang="0">
                  <a:pos x="248" y="314"/>
                </a:cxn>
                <a:cxn ang="0">
                  <a:pos x="239" y="320"/>
                </a:cxn>
                <a:cxn ang="0">
                  <a:pos x="230" y="324"/>
                </a:cxn>
                <a:cxn ang="0">
                  <a:pos x="220" y="327"/>
                </a:cxn>
                <a:cxn ang="0">
                  <a:pos x="212" y="334"/>
                </a:cxn>
                <a:cxn ang="0">
                  <a:pos x="207" y="341"/>
                </a:cxn>
                <a:cxn ang="0">
                  <a:pos x="203" y="351"/>
                </a:cxn>
                <a:cxn ang="0">
                  <a:pos x="203" y="360"/>
                </a:cxn>
                <a:cxn ang="0">
                  <a:pos x="203" y="363"/>
                </a:cxn>
              </a:cxnLst>
              <a:rect l="0" t="0" r="r" b="b"/>
              <a:pathLst>
                <a:path w="327" h="364">
                  <a:moveTo>
                    <a:pt x="203" y="363"/>
                  </a:moveTo>
                  <a:lnTo>
                    <a:pt x="0" y="363"/>
                  </a:lnTo>
                  <a:lnTo>
                    <a:pt x="84" y="224"/>
                  </a:lnTo>
                  <a:lnTo>
                    <a:pt x="200" y="260"/>
                  </a:lnTo>
                  <a:lnTo>
                    <a:pt x="60" y="152"/>
                  </a:lnTo>
                  <a:lnTo>
                    <a:pt x="232" y="211"/>
                  </a:lnTo>
                  <a:lnTo>
                    <a:pt x="91" y="101"/>
                  </a:lnTo>
                  <a:lnTo>
                    <a:pt x="261" y="159"/>
                  </a:lnTo>
                  <a:lnTo>
                    <a:pt x="172" y="84"/>
                  </a:lnTo>
                  <a:lnTo>
                    <a:pt x="223" y="0"/>
                  </a:lnTo>
                  <a:lnTo>
                    <a:pt x="326" y="164"/>
                  </a:lnTo>
                  <a:lnTo>
                    <a:pt x="315" y="169"/>
                  </a:lnTo>
                  <a:lnTo>
                    <a:pt x="308" y="175"/>
                  </a:lnTo>
                  <a:lnTo>
                    <a:pt x="303" y="186"/>
                  </a:lnTo>
                  <a:lnTo>
                    <a:pt x="301" y="195"/>
                  </a:lnTo>
                  <a:lnTo>
                    <a:pt x="303" y="207"/>
                  </a:lnTo>
                  <a:lnTo>
                    <a:pt x="305" y="216"/>
                  </a:lnTo>
                  <a:lnTo>
                    <a:pt x="303" y="224"/>
                  </a:lnTo>
                  <a:lnTo>
                    <a:pt x="298" y="234"/>
                  </a:lnTo>
                  <a:lnTo>
                    <a:pt x="289" y="241"/>
                  </a:lnTo>
                  <a:lnTo>
                    <a:pt x="279" y="244"/>
                  </a:lnTo>
                  <a:lnTo>
                    <a:pt x="268" y="247"/>
                  </a:lnTo>
                  <a:lnTo>
                    <a:pt x="260" y="256"/>
                  </a:lnTo>
                  <a:lnTo>
                    <a:pt x="253" y="265"/>
                  </a:lnTo>
                  <a:lnTo>
                    <a:pt x="252" y="275"/>
                  </a:lnTo>
                  <a:lnTo>
                    <a:pt x="253" y="286"/>
                  </a:lnTo>
                  <a:lnTo>
                    <a:pt x="254" y="296"/>
                  </a:lnTo>
                  <a:lnTo>
                    <a:pt x="253" y="306"/>
                  </a:lnTo>
                  <a:lnTo>
                    <a:pt x="248" y="314"/>
                  </a:lnTo>
                  <a:lnTo>
                    <a:pt x="239" y="320"/>
                  </a:lnTo>
                  <a:lnTo>
                    <a:pt x="230" y="324"/>
                  </a:lnTo>
                  <a:lnTo>
                    <a:pt x="220" y="327"/>
                  </a:lnTo>
                  <a:lnTo>
                    <a:pt x="212" y="334"/>
                  </a:lnTo>
                  <a:lnTo>
                    <a:pt x="207" y="341"/>
                  </a:lnTo>
                  <a:lnTo>
                    <a:pt x="203" y="351"/>
                  </a:lnTo>
                  <a:lnTo>
                    <a:pt x="203" y="360"/>
                  </a:lnTo>
                  <a:lnTo>
                    <a:pt x="203" y="363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9504" y="720"/>
              <a:ext cx="1083" cy="1384"/>
              <a:chOff x="4691" y="3156"/>
              <a:chExt cx="438" cy="546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9822" y="1732"/>
              <a:ext cx="266" cy="178"/>
              <a:chOff x="4820" y="3555"/>
              <a:chExt cx="107" cy="70"/>
            </a:xfrm>
          </p:grpSpPr>
          <p:sp>
            <p:nvSpPr>
              <p:cNvPr id="33" name="Freeform 17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4" name="Freeform 18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6" name="Group 19"/>
            <p:cNvGrpSpPr>
              <a:grpSpLocks/>
            </p:cNvGrpSpPr>
            <p:nvPr/>
          </p:nvGrpSpPr>
          <p:grpSpPr bwMode="auto">
            <a:xfrm>
              <a:off x="9969" y="1517"/>
              <a:ext cx="155" cy="301"/>
              <a:chOff x="4879" y="3470"/>
              <a:chExt cx="63" cy="119"/>
            </a:xfrm>
          </p:grpSpPr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10625" y="1649"/>
              <a:ext cx="318" cy="46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81"/>
                </a:cxn>
                <a:cxn ang="0">
                  <a:pos x="5" y="171"/>
                </a:cxn>
                <a:cxn ang="0">
                  <a:pos x="10" y="163"/>
                </a:cxn>
                <a:cxn ang="0">
                  <a:pos x="19" y="158"/>
                </a:cxn>
                <a:cxn ang="0">
                  <a:pos x="30" y="155"/>
                </a:cxn>
                <a:cxn ang="0">
                  <a:pos x="37" y="152"/>
                </a:cxn>
                <a:cxn ang="0">
                  <a:pos x="46" y="145"/>
                </a:cxn>
                <a:cxn ang="0">
                  <a:pos x="52" y="135"/>
                </a:cxn>
                <a:cxn ang="0">
                  <a:pos x="53" y="125"/>
                </a:cxn>
                <a:cxn ang="0">
                  <a:pos x="52" y="116"/>
                </a:cxn>
                <a:cxn ang="0">
                  <a:pos x="50" y="106"/>
                </a:cxn>
                <a:cxn ang="0">
                  <a:pos x="53" y="95"/>
                </a:cxn>
                <a:cxn ang="0">
                  <a:pos x="59" y="84"/>
                </a:cxn>
                <a:cxn ang="0">
                  <a:pos x="67" y="78"/>
                </a:cxn>
                <a:cxn ang="0">
                  <a:pos x="79" y="73"/>
                </a:cxn>
                <a:cxn ang="0">
                  <a:pos x="88" y="70"/>
                </a:cxn>
                <a:cxn ang="0">
                  <a:pos x="96" y="63"/>
                </a:cxn>
                <a:cxn ang="0">
                  <a:pos x="101" y="55"/>
                </a:cxn>
                <a:cxn ang="0">
                  <a:pos x="103" y="46"/>
                </a:cxn>
                <a:cxn ang="0">
                  <a:pos x="101" y="36"/>
                </a:cxn>
                <a:cxn ang="0">
                  <a:pos x="101" y="25"/>
                </a:cxn>
                <a:cxn ang="0">
                  <a:pos x="101" y="16"/>
                </a:cxn>
                <a:cxn ang="0">
                  <a:pos x="106" y="6"/>
                </a:cxn>
                <a:cxn ang="0">
                  <a:pos x="112" y="0"/>
                </a:cxn>
                <a:cxn ang="0">
                  <a:pos x="128" y="23"/>
                </a:cxn>
                <a:cxn ang="0">
                  <a:pos x="124" y="36"/>
                </a:cxn>
                <a:cxn ang="0">
                  <a:pos x="126" y="47"/>
                </a:cxn>
                <a:cxn ang="0">
                  <a:pos x="128" y="57"/>
                </a:cxn>
                <a:cxn ang="0">
                  <a:pos x="124" y="67"/>
                </a:cxn>
                <a:cxn ang="0">
                  <a:pos x="119" y="76"/>
                </a:cxn>
                <a:cxn ang="0">
                  <a:pos x="112" y="81"/>
                </a:cxn>
                <a:cxn ang="0">
                  <a:pos x="101" y="86"/>
                </a:cxn>
                <a:cxn ang="0">
                  <a:pos x="91" y="89"/>
                </a:cxn>
                <a:cxn ang="0">
                  <a:pos x="81" y="97"/>
                </a:cxn>
                <a:cxn ang="0">
                  <a:pos x="75" y="108"/>
                </a:cxn>
                <a:cxn ang="0">
                  <a:pos x="74" y="117"/>
                </a:cxn>
                <a:cxn ang="0">
                  <a:pos x="75" y="129"/>
                </a:cxn>
                <a:cxn ang="0">
                  <a:pos x="75" y="138"/>
                </a:cxn>
                <a:cxn ang="0">
                  <a:pos x="74" y="148"/>
                </a:cxn>
                <a:cxn ang="0">
                  <a:pos x="68" y="156"/>
                </a:cxn>
                <a:cxn ang="0">
                  <a:pos x="62" y="163"/>
                </a:cxn>
                <a:cxn ang="0">
                  <a:pos x="52" y="167"/>
                </a:cxn>
                <a:cxn ang="0">
                  <a:pos x="43" y="169"/>
                </a:cxn>
                <a:cxn ang="0">
                  <a:pos x="36" y="174"/>
                </a:cxn>
                <a:cxn ang="0">
                  <a:pos x="30" y="181"/>
                </a:cxn>
                <a:cxn ang="0">
                  <a:pos x="0" y="181"/>
                </a:cxn>
              </a:cxnLst>
              <a:rect l="0" t="0" r="r" b="b"/>
              <a:pathLst>
                <a:path w="129" h="182">
                  <a:moveTo>
                    <a:pt x="0" y="181"/>
                  </a:moveTo>
                  <a:lnTo>
                    <a:pt x="0" y="181"/>
                  </a:lnTo>
                  <a:lnTo>
                    <a:pt x="5" y="171"/>
                  </a:lnTo>
                  <a:lnTo>
                    <a:pt x="10" y="163"/>
                  </a:lnTo>
                  <a:lnTo>
                    <a:pt x="19" y="158"/>
                  </a:lnTo>
                  <a:lnTo>
                    <a:pt x="30" y="155"/>
                  </a:lnTo>
                  <a:lnTo>
                    <a:pt x="37" y="152"/>
                  </a:lnTo>
                  <a:lnTo>
                    <a:pt x="46" y="145"/>
                  </a:lnTo>
                  <a:lnTo>
                    <a:pt x="52" y="135"/>
                  </a:lnTo>
                  <a:lnTo>
                    <a:pt x="53" y="125"/>
                  </a:lnTo>
                  <a:lnTo>
                    <a:pt x="52" y="116"/>
                  </a:lnTo>
                  <a:lnTo>
                    <a:pt x="50" y="106"/>
                  </a:lnTo>
                  <a:lnTo>
                    <a:pt x="53" y="95"/>
                  </a:lnTo>
                  <a:lnTo>
                    <a:pt x="59" y="84"/>
                  </a:lnTo>
                  <a:lnTo>
                    <a:pt x="67" y="78"/>
                  </a:lnTo>
                  <a:lnTo>
                    <a:pt x="79" y="73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01" y="55"/>
                  </a:lnTo>
                  <a:lnTo>
                    <a:pt x="103" y="46"/>
                  </a:lnTo>
                  <a:lnTo>
                    <a:pt x="101" y="36"/>
                  </a:lnTo>
                  <a:lnTo>
                    <a:pt x="101" y="25"/>
                  </a:lnTo>
                  <a:lnTo>
                    <a:pt x="101" y="16"/>
                  </a:lnTo>
                  <a:lnTo>
                    <a:pt x="106" y="6"/>
                  </a:lnTo>
                  <a:lnTo>
                    <a:pt x="112" y="0"/>
                  </a:lnTo>
                  <a:lnTo>
                    <a:pt x="128" y="23"/>
                  </a:lnTo>
                  <a:lnTo>
                    <a:pt x="124" y="36"/>
                  </a:lnTo>
                  <a:lnTo>
                    <a:pt x="126" y="47"/>
                  </a:lnTo>
                  <a:lnTo>
                    <a:pt x="128" y="57"/>
                  </a:lnTo>
                  <a:lnTo>
                    <a:pt x="124" y="67"/>
                  </a:lnTo>
                  <a:lnTo>
                    <a:pt x="119" y="76"/>
                  </a:lnTo>
                  <a:lnTo>
                    <a:pt x="112" y="81"/>
                  </a:lnTo>
                  <a:lnTo>
                    <a:pt x="101" y="86"/>
                  </a:lnTo>
                  <a:lnTo>
                    <a:pt x="91" y="89"/>
                  </a:lnTo>
                  <a:lnTo>
                    <a:pt x="81" y="97"/>
                  </a:lnTo>
                  <a:lnTo>
                    <a:pt x="75" y="108"/>
                  </a:lnTo>
                  <a:lnTo>
                    <a:pt x="74" y="117"/>
                  </a:lnTo>
                  <a:lnTo>
                    <a:pt x="75" y="129"/>
                  </a:lnTo>
                  <a:lnTo>
                    <a:pt x="75" y="138"/>
                  </a:lnTo>
                  <a:lnTo>
                    <a:pt x="74" y="148"/>
                  </a:lnTo>
                  <a:lnTo>
                    <a:pt x="68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3" y="169"/>
                  </a:lnTo>
                  <a:lnTo>
                    <a:pt x="36" y="174"/>
                  </a:lnTo>
                  <a:lnTo>
                    <a:pt x="30" y="181"/>
                  </a:lnTo>
                  <a:lnTo>
                    <a:pt x="0" y="181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9776" y="1811"/>
              <a:ext cx="259" cy="209"/>
              <a:chOff x="4801" y="3586"/>
              <a:chExt cx="105" cy="83"/>
            </a:xfrm>
          </p:grpSpPr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9" name="Line 26"/>
            <p:cNvSpPr>
              <a:spLocks noChangeShapeType="1"/>
            </p:cNvSpPr>
            <p:nvPr/>
          </p:nvSpPr>
          <p:spPr bwMode="auto">
            <a:xfrm>
              <a:off x="10794" y="2095"/>
              <a:ext cx="37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20" name="Group 27"/>
            <p:cNvGrpSpPr>
              <a:grpSpLocks/>
            </p:cNvGrpSpPr>
            <p:nvPr/>
          </p:nvGrpSpPr>
          <p:grpSpPr bwMode="auto">
            <a:xfrm>
              <a:off x="10209" y="1019"/>
              <a:ext cx="281" cy="252"/>
              <a:chOff x="4976" y="3274"/>
              <a:chExt cx="114" cy="99"/>
            </a:xfrm>
          </p:grpSpPr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10287" y="1071"/>
              <a:ext cx="157" cy="126"/>
              <a:chOff x="5008" y="3294"/>
              <a:chExt cx="63" cy="50"/>
            </a:xfrm>
          </p:grpSpPr>
          <p:sp>
            <p:nvSpPr>
              <p:cNvPr id="25" name="Freeform 31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10146" y="1187"/>
              <a:ext cx="268" cy="185"/>
              <a:chOff x="4951" y="3340"/>
              <a:chExt cx="108" cy="73"/>
            </a:xfrm>
          </p:grpSpPr>
          <p:sp>
            <p:nvSpPr>
              <p:cNvPr id="23" name="Freeform 34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4" name="Freeform 35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pic>
        <p:nvPicPr>
          <p:cNvPr id="41" name="41 Imagen" descr="un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7" y="6107938"/>
            <a:ext cx="504056" cy="641792"/>
          </a:xfrm>
          <a:prstGeom prst="rect">
            <a:avLst/>
          </a:prstGeom>
        </p:spPr>
      </p:pic>
      <p:sp>
        <p:nvSpPr>
          <p:cNvPr id="42" name="Rectángulo 41"/>
          <p:cNvSpPr/>
          <p:nvPr userDrawn="1"/>
        </p:nvSpPr>
        <p:spPr>
          <a:xfrm>
            <a:off x="2985655" y="-591740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es-PE" sz="2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PE" sz="2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E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SEMINARIO POR EL 150 ANIVERSARIO DE LA RELACIÓN DIPLOMÁTICA ENTRE PERÚ Y JAPÓN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6044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85B2-8FA4-41CA-A73F-F85615C59D54}" type="datetime1">
              <a:rPr lang="es-PE" smtClean="0"/>
              <a:t>4/09/2023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4886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2B00A-6272-4B86-A0C7-1A8B04DCA0BA}" type="datetime1">
              <a:rPr lang="es-PE" smtClean="0"/>
              <a:t>4/09/2023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82912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769600" y="6400800"/>
            <a:ext cx="142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B7437BB1-7B22-4FCE-B36A-0035ECFBD69F}" type="slidenum">
              <a:rPr lang="es-ES" smtClean="0"/>
              <a:pPr/>
              <a:t>‹Nº›</a:t>
            </a:fld>
            <a:r>
              <a:rPr lang="es-ES" dirty="0"/>
              <a:t>/115</a:t>
            </a: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</p:spTree>
    <p:extLst>
      <p:ext uri="{BB962C8B-B14F-4D97-AF65-F5344CB8AC3E}">
        <p14:creationId xmlns:p14="http://schemas.microsoft.com/office/powerpoint/2010/main" val="70824883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287FEBD-2350-423E-9895-E0EA8BB7C485}" type="datetime1">
              <a:rPr lang="es-PE" altLang="es-PE" smtClean="0"/>
              <a:t>4/09/2023</a:t>
            </a:fld>
            <a:endParaRPr lang="es-PE" altLang="es-PE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PE" altLang="es-PE"/>
              <a:t>Lecciones aprendidas de los Grandes Terremotos del Perú y Japón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1F9963C-F994-4BCC-9981-942D474107BA}" type="slidenum">
              <a:rPr lang="es-PE" altLang="es-PE"/>
              <a:pPr/>
              <a:t>‹Nº›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965926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A6061-1A42-4105-B3A0-9916088A63BA}" type="datetime1">
              <a:rPr lang="es-PE" smtClean="0"/>
              <a:t>4/09/2023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800632" y="6514643"/>
            <a:ext cx="4355502" cy="365125"/>
          </a:xfrm>
        </p:spPr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949183" y="6251954"/>
            <a:ext cx="576064" cy="475650"/>
            <a:chOff x="9504" y="720"/>
            <a:chExt cx="1671" cy="1390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10316" y="1176"/>
              <a:ext cx="267" cy="261"/>
              <a:chOff x="4976" y="3274"/>
              <a:chExt cx="114" cy="99"/>
            </a:xfrm>
          </p:grpSpPr>
          <p:sp>
            <p:nvSpPr>
              <p:cNvPr id="39" name="Freeform 4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0" name="Freeform 5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0257" y="1350"/>
              <a:ext cx="253" cy="193"/>
              <a:chOff x="4951" y="3340"/>
              <a:chExt cx="108" cy="73"/>
            </a:xfrm>
          </p:grpSpPr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499" y="1502"/>
              <a:ext cx="567" cy="602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182" y="237"/>
                </a:cxn>
                <a:cxn ang="0">
                  <a:pos x="228" y="169"/>
                </a:cxn>
                <a:cxn ang="0">
                  <a:pos x="126" y="0"/>
                </a:cxn>
                <a:cxn ang="0">
                  <a:pos x="0" y="237"/>
                </a:cxn>
              </a:cxnLst>
              <a:rect l="0" t="0" r="r" b="b"/>
              <a:pathLst>
                <a:path w="229" h="238">
                  <a:moveTo>
                    <a:pt x="0" y="237"/>
                  </a:moveTo>
                  <a:lnTo>
                    <a:pt x="182" y="237"/>
                  </a:lnTo>
                  <a:lnTo>
                    <a:pt x="228" y="169"/>
                  </a:lnTo>
                  <a:lnTo>
                    <a:pt x="126" y="0"/>
                  </a:lnTo>
                  <a:lnTo>
                    <a:pt x="0" y="23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0794" y="1797"/>
              <a:ext cx="381" cy="313"/>
            </a:xfrm>
            <a:custGeom>
              <a:avLst/>
              <a:gdLst/>
              <a:ahLst/>
              <a:cxnLst>
                <a:cxn ang="0">
                  <a:pos x="26" y="70"/>
                </a:cxn>
                <a:cxn ang="0">
                  <a:pos x="28" y="60"/>
                </a:cxn>
                <a:cxn ang="0">
                  <a:pos x="32" y="50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63" y="34"/>
                </a:cxn>
                <a:cxn ang="0">
                  <a:pos x="70" y="29"/>
                </a:cxn>
                <a:cxn ang="0">
                  <a:pos x="75" y="19"/>
                </a:cxn>
                <a:cxn ang="0">
                  <a:pos x="79" y="9"/>
                </a:cxn>
                <a:cxn ang="0">
                  <a:pos x="77" y="0"/>
                </a:cxn>
                <a:cxn ang="0">
                  <a:pos x="153" y="122"/>
                </a:cxn>
                <a:cxn ang="0">
                  <a:pos x="0" y="122"/>
                </a:cxn>
                <a:cxn ang="0">
                  <a:pos x="3" y="121"/>
                </a:cxn>
                <a:cxn ang="0">
                  <a:pos x="14" y="117"/>
                </a:cxn>
                <a:cxn ang="0">
                  <a:pos x="21" y="110"/>
                </a:cxn>
                <a:cxn ang="0">
                  <a:pos x="26" y="100"/>
                </a:cxn>
                <a:cxn ang="0">
                  <a:pos x="28" y="91"/>
                </a:cxn>
                <a:cxn ang="0">
                  <a:pos x="28" y="81"/>
                </a:cxn>
                <a:cxn ang="0">
                  <a:pos x="26" y="70"/>
                </a:cxn>
              </a:cxnLst>
              <a:rect l="0" t="0" r="r" b="b"/>
              <a:pathLst>
                <a:path w="154" h="123">
                  <a:moveTo>
                    <a:pt x="26" y="70"/>
                  </a:moveTo>
                  <a:lnTo>
                    <a:pt x="28" y="60"/>
                  </a:lnTo>
                  <a:lnTo>
                    <a:pt x="32" y="50"/>
                  </a:lnTo>
                  <a:lnTo>
                    <a:pt x="43" y="42"/>
                  </a:lnTo>
                  <a:lnTo>
                    <a:pt x="53" y="38"/>
                  </a:lnTo>
                  <a:lnTo>
                    <a:pt x="63" y="34"/>
                  </a:lnTo>
                  <a:lnTo>
                    <a:pt x="70" y="29"/>
                  </a:lnTo>
                  <a:lnTo>
                    <a:pt x="75" y="19"/>
                  </a:lnTo>
                  <a:lnTo>
                    <a:pt x="79" y="9"/>
                  </a:lnTo>
                  <a:lnTo>
                    <a:pt x="77" y="0"/>
                  </a:lnTo>
                  <a:lnTo>
                    <a:pt x="153" y="122"/>
                  </a:lnTo>
                  <a:lnTo>
                    <a:pt x="0" y="122"/>
                  </a:lnTo>
                  <a:lnTo>
                    <a:pt x="3" y="121"/>
                  </a:lnTo>
                  <a:lnTo>
                    <a:pt x="14" y="117"/>
                  </a:lnTo>
                  <a:lnTo>
                    <a:pt x="21" y="110"/>
                  </a:lnTo>
                  <a:lnTo>
                    <a:pt x="26" y="100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26" y="7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9581" y="855"/>
              <a:ext cx="1278" cy="1249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336" y="0"/>
                </a:cxn>
                <a:cxn ang="0">
                  <a:pos x="516" y="282"/>
                </a:cxn>
                <a:cxn ang="0">
                  <a:pos x="378" y="492"/>
                </a:cxn>
                <a:cxn ang="0">
                  <a:pos x="0" y="488"/>
                </a:cxn>
              </a:cxnLst>
              <a:rect l="0" t="0" r="r" b="b"/>
              <a:pathLst>
                <a:path w="517" h="493">
                  <a:moveTo>
                    <a:pt x="0" y="488"/>
                  </a:moveTo>
                  <a:lnTo>
                    <a:pt x="336" y="0"/>
                  </a:lnTo>
                  <a:lnTo>
                    <a:pt x="516" y="282"/>
                  </a:lnTo>
                  <a:lnTo>
                    <a:pt x="378" y="492"/>
                  </a:lnTo>
                  <a:lnTo>
                    <a:pt x="0" y="48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0070" y="1187"/>
              <a:ext cx="809" cy="923"/>
            </a:xfrm>
            <a:custGeom>
              <a:avLst/>
              <a:gdLst/>
              <a:ahLst/>
              <a:cxnLst>
                <a:cxn ang="0">
                  <a:pos x="203" y="363"/>
                </a:cxn>
                <a:cxn ang="0">
                  <a:pos x="0" y="363"/>
                </a:cxn>
                <a:cxn ang="0">
                  <a:pos x="84" y="224"/>
                </a:cxn>
                <a:cxn ang="0">
                  <a:pos x="200" y="260"/>
                </a:cxn>
                <a:cxn ang="0">
                  <a:pos x="60" y="152"/>
                </a:cxn>
                <a:cxn ang="0">
                  <a:pos x="232" y="211"/>
                </a:cxn>
                <a:cxn ang="0">
                  <a:pos x="91" y="101"/>
                </a:cxn>
                <a:cxn ang="0">
                  <a:pos x="261" y="159"/>
                </a:cxn>
                <a:cxn ang="0">
                  <a:pos x="172" y="84"/>
                </a:cxn>
                <a:cxn ang="0">
                  <a:pos x="223" y="0"/>
                </a:cxn>
                <a:cxn ang="0">
                  <a:pos x="326" y="164"/>
                </a:cxn>
                <a:cxn ang="0">
                  <a:pos x="315" y="169"/>
                </a:cxn>
                <a:cxn ang="0">
                  <a:pos x="308" y="175"/>
                </a:cxn>
                <a:cxn ang="0">
                  <a:pos x="303" y="186"/>
                </a:cxn>
                <a:cxn ang="0">
                  <a:pos x="301" y="195"/>
                </a:cxn>
                <a:cxn ang="0">
                  <a:pos x="303" y="207"/>
                </a:cxn>
                <a:cxn ang="0">
                  <a:pos x="305" y="216"/>
                </a:cxn>
                <a:cxn ang="0">
                  <a:pos x="303" y="224"/>
                </a:cxn>
                <a:cxn ang="0">
                  <a:pos x="298" y="234"/>
                </a:cxn>
                <a:cxn ang="0">
                  <a:pos x="289" y="241"/>
                </a:cxn>
                <a:cxn ang="0">
                  <a:pos x="279" y="244"/>
                </a:cxn>
                <a:cxn ang="0">
                  <a:pos x="268" y="247"/>
                </a:cxn>
                <a:cxn ang="0">
                  <a:pos x="260" y="256"/>
                </a:cxn>
                <a:cxn ang="0">
                  <a:pos x="253" y="265"/>
                </a:cxn>
                <a:cxn ang="0">
                  <a:pos x="252" y="275"/>
                </a:cxn>
                <a:cxn ang="0">
                  <a:pos x="253" y="286"/>
                </a:cxn>
                <a:cxn ang="0">
                  <a:pos x="254" y="296"/>
                </a:cxn>
                <a:cxn ang="0">
                  <a:pos x="253" y="306"/>
                </a:cxn>
                <a:cxn ang="0">
                  <a:pos x="248" y="314"/>
                </a:cxn>
                <a:cxn ang="0">
                  <a:pos x="239" y="320"/>
                </a:cxn>
                <a:cxn ang="0">
                  <a:pos x="230" y="324"/>
                </a:cxn>
                <a:cxn ang="0">
                  <a:pos x="220" y="327"/>
                </a:cxn>
                <a:cxn ang="0">
                  <a:pos x="212" y="334"/>
                </a:cxn>
                <a:cxn ang="0">
                  <a:pos x="207" y="341"/>
                </a:cxn>
                <a:cxn ang="0">
                  <a:pos x="203" y="351"/>
                </a:cxn>
                <a:cxn ang="0">
                  <a:pos x="203" y="360"/>
                </a:cxn>
                <a:cxn ang="0">
                  <a:pos x="203" y="363"/>
                </a:cxn>
              </a:cxnLst>
              <a:rect l="0" t="0" r="r" b="b"/>
              <a:pathLst>
                <a:path w="327" h="364">
                  <a:moveTo>
                    <a:pt x="203" y="363"/>
                  </a:moveTo>
                  <a:lnTo>
                    <a:pt x="0" y="363"/>
                  </a:lnTo>
                  <a:lnTo>
                    <a:pt x="84" y="224"/>
                  </a:lnTo>
                  <a:lnTo>
                    <a:pt x="200" y="260"/>
                  </a:lnTo>
                  <a:lnTo>
                    <a:pt x="60" y="152"/>
                  </a:lnTo>
                  <a:lnTo>
                    <a:pt x="232" y="211"/>
                  </a:lnTo>
                  <a:lnTo>
                    <a:pt x="91" y="101"/>
                  </a:lnTo>
                  <a:lnTo>
                    <a:pt x="261" y="159"/>
                  </a:lnTo>
                  <a:lnTo>
                    <a:pt x="172" y="84"/>
                  </a:lnTo>
                  <a:lnTo>
                    <a:pt x="223" y="0"/>
                  </a:lnTo>
                  <a:lnTo>
                    <a:pt x="326" y="164"/>
                  </a:lnTo>
                  <a:lnTo>
                    <a:pt x="315" y="169"/>
                  </a:lnTo>
                  <a:lnTo>
                    <a:pt x="308" y="175"/>
                  </a:lnTo>
                  <a:lnTo>
                    <a:pt x="303" y="186"/>
                  </a:lnTo>
                  <a:lnTo>
                    <a:pt x="301" y="195"/>
                  </a:lnTo>
                  <a:lnTo>
                    <a:pt x="303" y="207"/>
                  </a:lnTo>
                  <a:lnTo>
                    <a:pt x="305" y="216"/>
                  </a:lnTo>
                  <a:lnTo>
                    <a:pt x="303" y="224"/>
                  </a:lnTo>
                  <a:lnTo>
                    <a:pt x="298" y="234"/>
                  </a:lnTo>
                  <a:lnTo>
                    <a:pt x="289" y="241"/>
                  </a:lnTo>
                  <a:lnTo>
                    <a:pt x="279" y="244"/>
                  </a:lnTo>
                  <a:lnTo>
                    <a:pt x="268" y="247"/>
                  </a:lnTo>
                  <a:lnTo>
                    <a:pt x="260" y="256"/>
                  </a:lnTo>
                  <a:lnTo>
                    <a:pt x="253" y="265"/>
                  </a:lnTo>
                  <a:lnTo>
                    <a:pt x="252" y="275"/>
                  </a:lnTo>
                  <a:lnTo>
                    <a:pt x="253" y="286"/>
                  </a:lnTo>
                  <a:lnTo>
                    <a:pt x="254" y="296"/>
                  </a:lnTo>
                  <a:lnTo>
                    <a:pt x="253" y="306"/>
                  </a:lnTo>
                  <a:lnTo>
                    <a:pt x="248" y="314"/>
                  </a:lnTo>
                  <a:lnTo>
                    <a:pt x="239" y="320"/>
                  </a:lnTo>
                  <a:lnTo>
                    <a:pt x="230" y="324"/>
                  </a:lnTo>
                  <a:lnTo>
                    <a:pt x="220" y="327"/>
                  </a:lnTo>
                  <a:lnTo>
                    <a:pt x="212" y="334"/>
                  </a:lnTo>
                  <a:lnTo>
                    <a:pt x="207" y="341"/>
                  </a:lnTo>
                  <a:lnTo>
                    <a:pt x="203" y="351"/>
                  </a:lnTo>
                  <a:lnTo>
                    <a:pt x="203" y="360"/>
                  </a:lnTo>
                  <a:lnTo>
                    <a:pt x="203" y="363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9504" y="720"/>
              <a:ext cx="1083" cy="1384"/>
              <a:chOff x="4691" y="3156"/>
              <a:chExt cx="438" cy="546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9822" y="1732"/>
              <a:ext cx="266" cy="178"/>
              <a:chOff x="4820" y="3555"/>
              <a:chExt cx="107" cy="70"/>
            </a:xfrm>
          </p:grpSpPr>
          <p:sp>
            <p:nvSpPr>
              <p:cNvPr id="33" name="Freeform 17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4" name="Freeform 18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6" name="Group 19"/>
            <p:cNvGrpSpPr>
              <a:grpSpLocks/>
            </p:cNvGrpSpPr>
            <p:nvPr/>
          </p:nvGrpSpPr>
          <p:grpSpPr bwMode="auto">
            <a:xfrm>
              <a:off x="9969" y="1517"/>
              <a:ext cx="155" cy="301"/>
              <a:chOff x="4879" y="3470"/>
              <a:chExt cx="63" cy="119"/>
            </a:xfrm>
          </p:grpSpPr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10625" y="1649"/>
              <a:ext cx="318" cy="46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81"/>
                </a:cxn>
                <a:cxn ang="0">
                  <a:pos x="5" y="171"/>
                </a:cxn>
                <a:cxn ang="0">
                  <a:pos x="10" y="163"/>
                </a:cxn>
                <a:cxn ang="0">
                  <a:pos x="19" y="158"/>
                </a:cxn>
                <a:cxn ang="0">
                  <a:pos x="30" y="155"/>
                </a:cxn>
                <a:cxn ang="0">
                  <a:pos x="37" y="152"/>
                </a:cxn>
                <a:cxn ang="0">
                  <a:pos x="46" y="145"/>
                </a:cxn>
                <a:cxn ang="0">
                  <a:pos x="52" y="135"/>
                </a:cxn>
                <a:cxn ang="0">
                  <a:pos x="53" y="125"/>
                </a:cxn>
                <a:cxn ang="0">
                  <a:pos x="52" y="116"/>
                </a:cxn>
                <a:cxn ang="0">
                  <a:pos x="50" y="106"/>
                </a:cxn>
                <a:cxn ang="0">
                  <a:pos x="53" y="95"/>
                </a:cxn>
                <a:cxn ang="0">
                  <a:pos x="59" y="84"/>
                </a:cxn>
                <a:cxn ang="0">
                  <a:pos x="67" y="78"/>
                </a:cxn>
                <a:cxn ang="0">
                  <a:pos x="79" y="73"/>
                </a:cxn>
                <a:cxn ang="0">
                  <a:pos x="88" y="70"/>
                </a:cxn>
                <a:cxn ang="0">
                  <a:pos x="96" y="63"/>
                </a:cxn>
                <a:cxn ang="0">
                  <a:pos x="101" y="55"/>
                </a:cxn>
                <a:cxn ang="0">
                  <a:pos x="103" y="46"/>
                </a:cxn>
                <a:cxn ang="0">
                  <a:pos x="101" y="36"/>
                </a:cxn>
                <a:cxn ang="0">
                  <a:pos x="101" y="25"/>
                </a:cxn>
                <a:cxn ang="0">
                  <a:pos x="101" y="16"/>
                </a:cxn>
                <a:cxn ang="0">
                  <a:pos x="106" y="6"/>
                </a:cxn>
                <a:cxn ang="0">
                  <a:pos x="112" y="0"/>
                </a:cxn>
                <a:cxn ang="0">
                  <a:pos x="128" y="23"/>
                </a:cxn>
                <a:cxn ang="0">
                  <a:pos x="124" y="36"/>
                </a:cxn>
                <a:cxn ang="0">
                  <a:pos x="126" y="47"/>
                </a:cxn>
                <a:cxn ang="0">
                  <a:pos x="128" y="57"/>
                </a:cxn>
                <a:cxn ang="0">
                  <a:pos x="124" y="67"/>
                </a:cxn>
                <a:cxn ang="0">
                  <a:pos x="119" y="76"/>
                </a:cxn>
                <a:cxn ang="0">
                  <a:pos x="112" y="81"/>
                </a:cxn>
                <a:cxn ang="0">
                  <a:pos x="101" y="86"/>
                </a:cxn>
                <a:cxn ang="0">
                  <a:pos x="91" y="89"/>
                </a:cxn>
                <a:cxn ang="0">
                  <a:pos x="81" y="97"/>
                </a:cxn>
                <a:cxn ang="0">
                  <a:pos x="75" y="108"/>
                </a:cxn>
                <a:cxn ang="0">
                  <a:pos x="74" y="117"/>
                </a:cxn>
                <a:cxn ang="0">
                  <a:pos x="75" y="129"/>
                </a:cxn>
                <a:cxn ang="0">
                  <a:pos x="75" y="138"/>
                </a:cxn>
                <a:cxn ang="0">
                  <a:pos x="74" y="148"/>
                </a:cxn>
                <a:cxn ang="0">
                  <a:pos x="68" y="156"/>
                </a:cxn>
                <a:cxn ang="0">
                  <a:pos x="62" y="163"/>
                </a:cxn>
                <a:cxn ang="0">
                  <a:pos x="52" y="167"/>
                </a:cxn>
                <a:cxn ang="0">
                  <a:pos x="43" y="169"/>
                </a:cxn>
                <a:cxn ang="0">
                  <a:pos x="36" y="174"/>
                </a:cxn>
                <a:cxn ang="0">
                  <a:pos x="30" y="181"/>
                </a:cxn>
                <a:cxn ang="0">
                  <a:pos x="0" y="181"/>
                </a:cxn>
              </a:cxnLst>
              <a:rect l="0" t="0" r="r" b="b"/>
              <a:pathLst>
                <a:path w="129" h="182">
                  <a:moveTo>
                    <a:pt x="0" y="181"/>
                  </a:moveTo>
                  <a:lnTo>
                    <a:pt x="0" y="181"/>
                  </a:lnTo>
                  <a:lnTo>
                    <a:pt x="5" y="171"/>
                  </a:lnTo>
                  <a:lnTo>
                    <a:pt x="10" y="163"/>
                  </a:lnTo>
                  <a:lnTo>
                    <a:pt x="19" y="158"/>
                  </a:lnTo>
                  <a:lnTo>
                    <a:pt x="30" y="155"/>
                  </a:lnTo>
                  <a:lnTo>
                    <a:pt x="37" y="152"/>
                  </a:lnTo>
                  <a:lnTo>
                    <a:pt x="46" y="145"/>
                  </a:lnTo>
                  <a:lnTo>
                    <a:pt x="52" y="135"/>
                  </a:lnTo>
                  <a:lnTo>
                    <a:pt x="53" y="125"/>
                  </a:lnTo>
                  <a:lnTo>
                    <a:pt x="52" y="116"/>
                  </a:lnTo>
                  <a:lnTo>
                    <a:pt x="50" y="106"/>
                  </a:lnTo>
                  <a:lnTo>
                    <a:pt x="53" y="95"/>
                  </a:lnTo>
                  <a:lnTo>
                    <a:pt x="59" y="84"/>
                  </a:lnTo>
                  <a:lnTo>
                    <a:pt x="67" y="78"/>
                  </a:lnTo>
                  <a:lnTo>
                    <a:pt x="79" y="73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01" y="55"/>
                  </a:lnTo>
                  <a:lnTo>
                    <a:pt x="103" y="46"/>
                  </a:lnTo>
                  <a:lnTo>
                    <a:pt x="101" y="36"/>
                  </a:lnTo>
                  <a:lnTo>
                    <a:pt x="101" y="25"/>
                  </a:lnTo>
                  <a:lnTo>
                    <a:pt x="101" y="16"/>
                  </a:lnTo>
                  <a:lnTo>
                    <a:pt x="106" y="6"/>
                  </a:lnTo>
                  <a:lnTo>
                    <a:pt x="112" y="0"/>
                  </a:lnTo>
                  <a:lnTo>
                    <a:pt x="128" y="23"/>
                  </a:lnTo>
                  <a:lnTo>
                    <a:pt x="124" y="36"/>
                  </a:lnTo>
                  <a:lnTo>
                    <a:pt x="126" y="47"/>
                  </a:lnTo>
                  <a:lnTo>
                    <a:pt x="128" y="57"/>
                  </a:lnTo>
                  <a:lnTo>
                    <a:pt x="124" y="67"/>
                  </a:lnTo>
                  <a:lnTo>
                    <a:pt x="119" y="76"/>
                  </a:lnTo>
                  <a:lnTo>
                    <a:pt x="112" y="81"/>
                  </a:lnTo>
                  <a:lnTo>
                    <a:pt x="101" y="86"/>
                  </a:lnTo>
                  <a:lnTo>
                    <a:pt x="91" y="89"/>
                  </a:lnTo>
                  <a:lnTo>
                    <a:pt x="81" y="97"/>
                  </a:lnTo>
                  <a:lnTo>
                    <a:pt x="75" y="108"/>
                  </a:lnTo>
                  <a:lnTo>
                    <a:pt x="74" y="117"/>
                  </a:lnTo>
                  <a:lnTo>
                    <a:pt x="75" y="129"/>
                  </a:lnTo>
                  <a:lnTo>
                    <a:pt x="75" y="138"/>
                  </a:lnTo>
                  <a:lnTo>
                    <a:pt x="74" y="148"/>
                  </a:lnTo>
                  <a:lnTo>
                    <a:pt x="68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3" y="169"/>
                  </a:lnTo>
                  <a:lnTo>
                    <a:pt x="36" y="174"/>
                  </a:lnTo>
                  <a:lnTo>
                    <a:pt x="30" y="181"/>
                  </a:lnTo>
                  <a:lnTo>
                    <a:pt x="0" y="181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9776" y="1811"/>
              <a:ext cx="259" cy="209"/>
              <a:chOff x="4801" y="3586"/>
              <a:chExt cx="105" cy="83"/>
            </a:xfrm>
          </p:grpSpPr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9" name="Line 26"/>
            <p:cNvSpPr>
              <a:spLocks noChangeShapeType="1"/>
            </p:cNvSpPr>
            <p:nvPr/>
          </p:nvSpPr>
          <p:spPr bwMode="auto">
            <a:xfrm>
              <a:off x="10794" y="2095"/>
              <a:ext cx="37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20" name="Group 27"/>
            <p:cNvGrpSpPr>
              <a:grpSpLocks/>
            </p:cNvGrpSpPr>
            <p:nvPr/>
          </p:nvGrpSpPr>
          <p:grpSpPr bwMode="auto">
            <a:xfrm>
              <a:off x="10209" y="1019"/>
              <a:ext cx="281" cy="252"/>
              <a:chOff x="4976" y="3274"/>
              <a:chExt cx="114" cy="99"/>
            </a:xfrm>
          </p:grpSpPr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10287" y="1071"/>
              <a:ext cx="157" cy="126"/>
              <a:chOff x="5008" y="3294"/>
              <a:chExt cx="63" cy="50"/>
            </a:xfrm>
          </p:grpSpPr>
          <p:sp>
            <p:nvSpPr>
              <p:cNvPr id="25" name="Freeform 31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10146" y="1187"/>
              <a:ext cx="268" cy="185"/>
              <a:chOff x="4951" y="3340"/>
              <a:chExt cx="108" cy="73"/>
            </a:xfrm>
          </p:grpSpPr>
          <p:sp>
            <p:nvSpPr>
              <p:cNvPr id="23" name="Freeform 34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4" name="Freeform 35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pic>
        <p:nvPicPr>
          <p:cNvPr id="41" name="41 Imagen" descr="un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7" y="6107938"/>
            <a:ext cx="504056" cy="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85A0-3B42-4534-B621-914AF32132A2}" type="datetime1">
              <a:rPr lang="es-PE" smtClean="0"/>
              <a:t>4/09/2023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945659" y="6473199"/>
            <a:ext cx="4287982" cy="365125"/>
          </a:xfrm>
        </p:spPr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949183" y="6251954"/>
            <a:ext cx="576064" cy="475650"/>
            <a:chOff x="9504" y="720"/>
            <a:chExt cx="1671" cy="1390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10316" y="1176"/>
              <a:ext cx="267" cy="261"/>
              <a:chOff x="4976" y="3274"/>
              <a:chExt cx="114" cy="99"/>
            </a:xfrm>
          </p:grpSpPr>
          <p:sp>
            <p:nvSpPr>
              <p:cNvPr id="39" name="Freeform 4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0" name="Freeform 5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0257" y="1350"/>
              <a:ext cx="253" cy="193"/>
              <a:chOff x="4951" y="3340"/>
              <a:chExt cx="108" cy="73"/>
            </a:xfrm>
          </p:grpSpPr>
          <p:sp>
            <p:nvSpPr>
              <p:cNvPr id="37" name="Freeform 7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499" y="1502"/>
              <a:ext cx="567" cy="602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182" y="237"/>
                </a:cxn>
                <a:cxn ang="0">
                  <a:pos x="228" y="169"/>
                </a:cxn>
                <a:cxn ang="0">
                  <a:pos x="126" y="0"/>
                </a:cxn>
                <a:cxn ang="0">
                  <a:pos x="0" y="237"/>
                </a:cxn>
              </a:cxnLst>
              <a:rect l="0" t="0" r="r" b="b"/>
              <a:pathLst>
                <a:path w="229" h="238">
                  <a:moveTo>
                    <a:pt x="0" y="237"/>
                  </a:moveTo>
                  <a:lnTo>
                    <a:pt x="182" y="237"/>
                  </a:lnTo>
                  <a:lnTo>
                    <a:pt x="228" y="169"/>
                  </a:lnTo>
                  <a:lnTo>
                    <a:pt x="126" y="0"/>
                  </a:lnTo>
                  <a:lnTo>
                    <a:pt x="0" y="23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0794" y="1797"/>
              <a:ext cx="381" cy="313"/>
            </a:xfrm>
            <a:custGeom>
              <a:avLst/>
              <a:gdLst/>
              <a:ahLst/>
              <a:cxnLst>
                <a:cxn ang="0">
                  <a:pos x="26" y="70"/>
                </a:cxn>
                <a:cxn ang="0">
                  <a:pos x="28" y="60"/>
                </a:cxn>
                <a:cxn ang="0">
                  <a:pos x="32" y="50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63" y="34"/>
                </a:cxn>
                <a:cxn ang="0">
                  <a:pos x="70" y="29"/>
                </a:cxn>
                <a:cxn ang="0">
                  <a:pos x="75" y="19"/>
                </a:cxn>
                <a:cxn ang="0">
                  <a:pos x="79" y="9"/>
                </a:cxn>
                <a:cxn ang="0">
                  <a:pos x="77" y="0"/>
                </a:cxn>
                <a:cxn ang="0">
                  <a:pos x="153" y="122"/>
                </a:cxn>
                <a:cxn ang="0">
                  <a:pos x="0" y="122"/>
                </a:cxn>
                <a:cxn ang="0">
                  <a:pos x="3" y="121"/>
                </a:cxn>
                <a:cxn ang="0">
                  <a:pos x="14" y="117"/>
                </a:cxn>
                <a:cxn ang="0">
                  <a:pos x="21" y="110"/>
                </a:cxn>
                <a:cxn ang="0">
                  <a:pos x="26" y="100"/>
                </a:cxn>
                <a:cxn ang="0">
                  <a:pos x="28" y="91"/>
                </a:cxn>
                <a:cxn ang="0">
                  <a:pos x="28" y="81"/>
                </a:cxn>
                <a:cxn ang="0">
                  <a:pos x="26" y="70"/>
                </a:cxn>
              </a:cxnLst>
              <a:rect l="0" t="0" r="r" b="b"/>
              <a:pathLst>
                <a:path w="154" h="123">
                  <a:moveTo>
                    <a:pt x="26" y="70"/>
                  </a:moveTo>
                  <a:lnTo>
                    <a:pt x="28" y="60"/>
                  </a:lnTo>
                  <a:lnTo>
                    <a:pt x="32" y="50"/>
                  </a:lnTo>
                  <a:lnTo>
                    <a:pt x="43" y="42"/>
                  </a:lnTo>
                  <a:lnTo>
                    <a:pt x="53" y="38"/>
                  </a:lnTo>
                  <a:lnTo>
                    <a:pt x="63" y="34"/>
                  </a:lnTo>
                  <a:lnTo>
                    <a:pt x="70" y="29"/>
                  </a:lnTo>
                  <a:lnTo>
                    <a:pt x="75" y="19"/>
                  </a:lnTo>
                  <a:lnTo>
                    <a:pt x="79" y="9"/>
                  </a:lnTo>
                  <a:lnTo>
                    <a:pt x="77" y="0"/>
                  </a:lnTo>
                  <a:lnTo>
                    <a:pt x="153" y="122"/>
                  </a:lnTo>
                  <a:lnTo>
                    <a:pt x="0" y="122"/>
                  </a:lnTo>
                  <a:lnTo>
                    <a:pt x="3" y="121"/>
                  </a:lnTo>
                  <a:lnTo>
                    <a:pt x="14" y="117"/>
                  </a:lnTo>
                  <a:lnTo>
                    <a:pt x="21" y="110"/>
                  </a:lnTo>
                  <a:lnTo>
                    <a:pt x="26" y="100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26" y="7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9581" y="855"/>
              <a:ext cx="1278" cy="1249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336" y="0"/>
                </a:cxn>
                <a:cxn ang="0">
                  <a:pos x="516" y="282"/>
                </a:cxn>
                <a:cxn ang="0">
                  <a:pos x="378" y="492"/>
                </a:cxn>
                <a:cxn ang="0">
                  <a:pos x="0" y="488"/>
                </a:cxn>
              </a:cxnLst>
              <a:rect l="0" t="0" r="r" b="b"/>
              <a:pathLst>
                <a:path w="517" h="493">
                  <a:moveTo>
                    <a:pt x="0" y="488"/>
                  </a:moveTo>
                  <a:lnTo>
                    <a:pt x="336" y="0"/>
                  </a:lnTo>
                  <a:lnTo>
                    <a:pt x="516" y="282"/>
                  </a:lnTo>
                  <a:lnTo>
                    <a:pt x="378" y="492"/>
                  </a:lnTo>
                  <a:lnTo>
                    <a:pt x="0" y="48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0070" y="1187"/>
              <a:ext cx="809" cy="923"/>
            </a:xfrm>
            <a:custGeom>
              <a:avLst/>
              <a:gdLst/>
              <a:ahLst/>
              <a:cxnLst>
                <a:cxn ang="0">
                  <a:pos x="203" y="363"/>
                </a:cxn>
                <a:cxn ang="0">
                  <a:pos x="0" y="363"/>
                </a:cxn>
                <a:cxn ang="0">
                  <a:pos x="84" y="224"/>
                </a:cxn>
                <a:cxn ang="0">
                  <a:pos x="200" y="260"/>
                </a:cxn>
                <a:cxn ang="0">
                  <a:pos x="60" y="152"/>
                </a:cxn>
                <a:cxn ang="0">
                  <a:pos x="232" y="211"/>
                </a:cxn>
                <a:cxn ang="0">
                  <a:pos x="91" y="101"/>
                </a:cxn>
                <a:cxn ang="0">
                  <a:pos x="261" y="159"/>
                </a:cxn>
                <a:cxn ang="0">
                  <a:pos x="172" y="84"/>
                </a:cxn>
                <a:cxn ang="0">
                  <a:pos x="223" y="0"/>
                </a:cxn>
                <a:cxn ang="0">
                  <a:pos x="326" y="164"/>
                </a:cxn>
                <a:cxn ang="0">
                  <a:pos x="315" y="169"/>
                </a:cxn>
                <a:cxn ang="0">
                  <a:pos x="308" y="175"/>
                </a:cxn>
                <a:cxn ang="0">
                  <a:pos x="303" y="186"/>
                </a:cxn>
                <a:cxn ang="0">
                  <a:pos x="301" y="195"/>
                </a:cxn>
                <a:cxn ang="0">
                  <a:pos x="303" y="207"/>
                </a:cxn>
                <a:cxn ang="0">
                  <a:pos x="305" y="216"/>
                </a:cxn>
                <a:cxn ang="0">
                  <a:pos x="303" y="224"/>
                </a:cxn>
                <a:cxn ang="0">
                  <a:pos x="298" y="234"/>
                </a:cxn>
                <a:cxn ang="0">
                  <a:pos x="289" y="241"/>
                </a:cxn>
                <a:cxn ang="0">
                  <a:pos x="279" y="244"/>
                </a:cxn>
                <a:cxn ang="0">
                  <a:pos x="268" y="247"/>
                </a:cxn>
                <a:cxn ang="0">
                  <a:pos x="260" y="256"/>
                </a:cxn>
                <a:cxn ang="0">
                  <a:pos x="253" y="265"/>
                </a:cxn>
                <a:cxn ang="0">
                  <a:pos x="252" y="275"/>
                </a:cxn>
                <a:cxn ang="0">
                  <a:pos x="253" y="286"/>
                </a:cxn>
                <a:cxn ang="0">
                  <a:pos x="254" y="296"/>
                </a:cxn>
                <a:cxn ang="0">
                  <a:pos x="253" y="306"/>
                </a:cxn>
                <a:cxn ang="0">
                  <a:pos x="248" y="314"/>
                </a:cxn>
                <a:cxn ang="0">
                  <a:pos x="239" y="320"/>
                </a:cxn>
                <a:cxn ang="0">
                  <a:pos x="230" y="324"/>
                </a:cxn>
                <a:cxn ang="0">
                  <a:pos x="220" y="327"/>
                </a:cxn>
                <a:cxn ang="0">
                  <a:pos x="212" y="334"/>
                </a:cxn>
                <a:cxn ang="0">
                  <a:pos x="207" y="341"/>
                </a:cxn>
                <a:cxn ang="0">
                  <a:pos x="203" y="351"/>
                </a:cxn>
                <a:cxn ang="0">
                  <a:pos x="203" y="360"/>
                </a:cxn>
                <a:cxn ang="0">
                  <a:pos x="203" y="363"/>
                </a:cxn>
              </a:cxnLst>
              <a:rect l="0" t="0" r="r" b="b"/>
              <a:pathLst>
                <a:path w="327" h="364">
                  <a:moveTo>
                    <a:pt x="203" y="363"/>
                  </a:moveTo>
                  <a:lnTo>
                    <a:pt x="0" y="363"/>
                  </a:lnTo>
                  <a:lnTo>
                    <a:pt x="84" y="224"/>
                  </a:lnTo>
                  <a:lnTo>
                    <a:pt x="200" y="260"/>
                  </a:lnTo>
                  <a:lnTo>
                    <a:pt x="60" y="152"/>
                  </a:lnTo>
                  <a:lnTo>
                    <a:pt x="232" y="211"/>
                  </a:lnTo>
                  <a:lnTo>
                    <a:pt x="91" y="101"/>
                  </a:lnTo>
                  <a:lnTo>
                    <a:pt x="261" y="159"/>
                  </a:lnTo>
                  <a:lnTo>
                    <a:pt x="172" y="84"/>
                  </a:lnTo>
                  <a:lnTo>
                    <a:pt x="223" y="0"/>
                  </a:lnTo>
                  <a:lnTo>
                    <a:pt x="326" y="164"/>
                  </a:lnTo>
                  <a:lnTo>
                    <a:pt x="315" y="169"/>
                  </a:lnTo>
                  <a:lnTo>
                    <a:pt x="308" y="175"/>
                  </a:lnTo>
                  <a:lnTo>
                    <a:pt x="303" y="186"/>
                  </a:lnTo>
                  <a:lnTo>
                    <a:pt x="301" y="195"/>
                  </a:lnTo>
                  <a:lnTo>
                    <a:pt x="303" y="207"/>
                  </a:lnTo>
                  <a:lnTo>
                    <a:pt x="305" y="216"/>
                  </a:lnTo>
                  <a:lnTo>
                    <a:pt x="303" y="224"/>
                  </a:lnTo>
                  <a:lnTo>
                    <a:pt x="298" y="234"/>
                  </a:lnTo>
                  <a:lnTo>
                    <a:pt x="289" y="241"/>
                  </a:lnTo>
                  <a:lnTo>
                    <a:pt x="279" y="244"/>
                  </a:lnTo>
                  <a:lnTo>
                    <a:pt x="268" y="247"/>
                  </a:lnTo>
                  <a:lnTo>
                    <a:pt x="260" y="256"/>
                  </a:lnTo>
                  <a:lnTo>
                    <a:pt x="253" y="265"/>
                  </a:lnTo>
                  <a:lnTo>
                    <a:pt x="252" y="275"/>
                  </a:lnTo>
                  <a:lnTo>
                    <a:pt x="253" y="286"/>
                  </a:lnTo>
                  <a:lnTo>
                    <a:pt x="254" y="296"/>
                  </a:lnTo>
                  <a:lnTo>
                    <a:pt x="253" y="306"/>
                  </a:lnTo>
                  <a:lnTo>
                    <a:pt x="248" y="314"/>
                  </a:lnTo>
                  <a:lnTo>
                    <a:pt x="239" y="320"/>
                  </a:lnTo>
                  <a:lnTo>
                    <a:pt x="230" y="324"/>
                  </a:lnTo>
                  <a:lnTo>
                    <a:pt x="220" y="327"/>
                  </a:lnTo>
                  <a:lnTo>
                    <a:pt x="212" y="334"/>
                  </a:lnTo>
                  <a:lnTo>
                    <a:pt x="207" y="341"/>
                  </a:lnTo>
                  <a:lnTo>
                    <a:pt x="203" y="351"/>
                  </a:lnTo>
                  <a:lnTo>
                    <a:pt x="203" y="360"/>
                  </a:lnTo>
                  <a:lnTo>
                    <a:pt x="203" y="363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9504" y="720"/>
              <a:ext cx="1083" cy="1384"/>
              <a:chOff x="4691" y="3156"/>
              <a:chExt cx="438" cy="546"/>
            </a:xfrm>
          </p:grpSpPr>
          <p:sp>
            <p:nvSpPr>
              <p:cNvPr id="35" name="Freeform 14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6" name="Freeform 15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9822" y="1732"/>
              <a:ext cx="266" cy="178"/>
              <a:chOff x="4820" y="3555"/>
              <a:chExt cx="107" cy="70"/>
            </a:xfrm>
          </p:grpSpPr>
          <p:sp>
            <p:nvSpPr>
              <p:cNvPr id="33" name="Freeform 17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4" name="Freeform 18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6" name="Group 19"/>
            <p:cNvGrpSpPr>
              <a:grpSpLocks/>
            </p:cNvGrpSpPr>
            <p:nvPr/>
          </p:nvGrpSpPr>
          <p:grpSpPr bwMode="auto">
            <a:xfrm>
              <a:off x="9969" y="1517"/>
              <a:ext cx="155" cy="301"/>
              <a:chOff x="4879" y="3470"/>
              <a:chExt cx="63" cy="119"/>
            </a:xfrm>
          </p:grpSpPr>
          <p:sp>
            <p:nvSpPr>
              <p:cNvPr id="31" name="Freeform 20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2" name="Freeform 21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7" name="Freeform 22"/>
            <p:cNvSpPr>
              <a:spLocks/>
            </p:cNvSpPr>
            <p:nvPr/>
          </p:nvSpPr>
          <p:spPr bwMode="auto">
            <a:xfrm>
              <a:off x="10625" y="1649"/>
              <a:ext cx="318" cy="46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81"/>
                </a:cxn>
                <a:cxn ang="0">
                  <a:pos x="5" y="171"/>
                </a:cxn>
                <a:cxn ang="0">
                  <a:pos x="10" y="163"/>
                </a:cxn>
                <a:cxn ang="0">
                  <a:pos x="19" y="158"/>
                </a:cxn>
                <a:cxn ang="0">
                  <a:pos x="30" y="155"/>
                </a:cxn>
                <a:cxn ang="0">
                  <a:pos x="37" y="152"/>
                </a:cxn>
                <a:cxn ang="0">
                  <a:pos x="46" y="145"/>
                </a:cxn>
                <a:cxn ang="0">
                  <a:pos x="52" y="135"/>
                </a:cxn>
                <a:cxn ang="0">
                  <a:pos x="53" y="125"/>
                </a:cxn>
                <a:cxn ang="0">
                  <a:pos x="52" y="116"/>
                </a:cxn>
                <a:cxn ang="0">
                  <a:pos x="50" y="106"/>
                </a:cxn>
                <a:cxn ang="0">
                  <a:pos x="53" y="95"/>
                </a:cxn>
                <a:cxn ang="0">
                  <a:pos x="59" y="84"/>
                </a:cxn>
                <a:cxn ang="0">
                  <a:pos x="67" y="78"/>
                </a:cxn>
                <a:cxn ang="0">
                  <a:pos x="79" y="73"/>
                </a:cxn>
                <a:cxn ang="0">
                  <a:pos x="88" y="70"/>
                </a:cxn>
                <a:cxn ang="0">
                  <a:pos x="96" y="63"/>
                </a:cxn>
                <a:cxn ang="0">
                  <a:pos x="101" y="55"/>
                </a:cxn>
                <a:cxn ang="0">
                  <a:pos x="103" y="46"/>
                </a:cxn>
                <a:cxn ang="0">
                  <a:pos x="101" y="36"/>
                </a:cxn>
                <a:cxn ang="0">
                  <a:pos x="101" y="25"/>
                </a:cxn>
                <a:cxn ang="0">
                  <a:pos x="101" y="16"/>
                </a:cxn>
                <a:cxn ang="0">
                  <a:pos x="106" y="6"/>
                </a:cxn>
                <a:cxn ang="0">
                  <a:pos x="112" y="0"/>
                </a:cxn>
                <a:cxn ang="0">
                  <a:pos x="128" y="23"/>
                </a:cxn>
                <a:cxn ang="0">
                  <a:pos x="124" y="36"/>
                </a:cxn>
                <a:cxn ang="0">
                  <a:pos x="126" y="47"/>
                </a:cxn>
                <a:cxn ang="0">
                  <a:pos x="128" y="57"/>
                </a:cxn>
                <a:cxn ang="0">
                  <a:pos x="124" y="67"/>
                </a:cxn>
                <a:cxn ang="0">
                  <a:pos x="119" y="76"/>
                </a:cxn>
                <a:cxn ang="0">
                  <a:pos x="112" y="81"/>
                </a:cxn>
                <a:cxn ang="0">
                  <a:pos x="101" y="86"/>
                </a:cxn>
                <a:cxn ang="0">
                  <a:pos x="91" y="89"/>
                </a:cxn>
                <a:cxn ang="0">
                  <a:pos x="81" y="97"/>
                </a:cxn>
                <a:cxn ang="0">
                  <a:pos x="75" y="108"/>
                </a:cxn>
                <a:cxn ang="0">
                  <a:pos x="74" y="117"/>
                </a:cxn>
                <a:cxn ang="0">
                  <a:pos x="75" y="129"/>
                </a:cxn>
                <a:cxn ang="0">
                  <a:pos x="75" y="138"/>
                </a:cxn>
                <a:cxn ang="0">
                  <a:pos x="74" y="148"/>
                </a:cxn>
                <a:cxn ang="0">
                  <a:pos x="68" y="156"/>
                </a:cxn>
                <a:cxn ang="0">
                  <a:pos x="62" y="163"/>
                </a:cxn>
                <a:cxn ang="0">
                  <a:pos x="52" y="167"/>
                </a:cxn>
                <a:cxn ang="0">
                  <a:pos x="43" y="169"/>
                </a:cxn>
                <a:cxn ang="0">
                  <a:pos x="36" y="174"/>
                </a:cxn>
                <a:cxn ang="0">
                  <a:pos x="30" y="181"/>
                </a:cxn>
                <a:cxn ang="0">
                  <a:pos x="0" y="181"/>
                </a:cxn>
              </a:cxnLst>
              <a:rect l="0" t="0" r="r" b="b"/>
              <a:pathLst>
                <a:path w="129" h="182">
                  <a:moveTo>
                    <a:pt x="0" y="181"/>
                  </a:moveTo>
                  <a:lnTo>
                    <a:pt x="0" y="181"/>
                  </a:lnTo>
                  <a:lnTo>
                    <a:pt x="5" y="171"/>
                  </a:lnTo>
                  <a:lnTo>
                    <a:pt x="10" y="163"/>
                  </a:lnTo>
                  <a:lnTo>
                    <a:pt x="19" y="158"/>
                  </a:lnTo>
                  <a:lnTo>
                    <a:pt x="30" y="155"/>
                  </a:lnTo>
                  <a:lnTo>
                    <a:pt x="37" y="152"/>
                  </a:lnTo>
                  <a:lnTo>
                    <a:pt x="46" y="145"/>
                  </a:lnTo>
                  <a:lnTo>
                    <a:pt x="52" y="135"/>
                  </a:lnTo>
                  <a:lnTo>
                    <a:pt x="53" y="125"/>
                  </a:lnTo>
                  <a:lnTo>
                    <a:pt x="52" y="116"/>
                  </a:lnTo>
                  <a:lnTo>
                    <a:pt x="50" y="106"/>
                  </a:lnTo>
                  <a:lnTo>
                    <a:pt x="53" y="95"/>
                  </a:lnTo>
                  <a:lnTo>
                    <a:pt x="59" y="84"/>
                  </a:lnTo>
                  <a:lnTo>
                    <a:pt x="67" y="78"/>
                  </a:lnTo>
                  <a:lnTo>
                    <a:pt x="79" y="73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01" y="55"/>
                  </a:lnTo>
                  <a:lnTo>
                    <a:pt x="103" y="46"/>
                  </a:lnTo>
                  <a:lnTo>
                    <a:pt x="101" y="36"/>
                  </a:lnTo>
                  <a:lnTo>
                    <a:pt x="101" y="25"/>
                  </a:lnTo>
                  <a:lnTo>
                    <a:pt x="101" y="16"/>
                  </a:lnTo>
                  <a:lnTo>
                    <a:pt x="106" y="6"/>
                  </a:lnTo>
                  <a:lnTo>
                    <a:pt x="112" y="0"/>
                  </a:lnTo>
                  <a:lnTo>
                    <a:pt x="128" y="23"/>
                  </a:lnTo>
                  <a:lnTo>
                    <a:pt x="124" y="36"/>
                  </a:lnTo>
                  <a:lnTo>
                    <a:pt x="126" y="47"/>
                  </a:lnTo>
                  <a:lnTo>
                    <a:pt x="128" y="57"/>
                  </a:lnTo>
                  <a:lnTo>
                    <a:pt x="124" y="67"/>
                  </a:lnTo>
                  <a:lnTo>
                    <a:pt x="119" y="76"/>
                  </a:lnTo>
                  <a:lnTo>
                    <a:pt x="112" y="81"/>
                  </a:lnTo>
                  <a:lnTo>
                    <a:pt x="101" y="86"/>
                  </a:lnTo>
                  <a:lnTo>
                    <a:pt x="91" y="89"/>
                  </a:lnTo>
                  <a:lnTo>
                    <a:pt x="81" y="97"/>
                  </a:lnTo>
                  <a:lnTo>
                    <a:pt x="75" y="108"/>
                  </a:lnTo>
                  <a:lnTo>
                    <a:pt x="74" y="117"/>
                  </a:lnTo>
                  <a:lnTo>
                    <a:pt x="75" y="129"/>
                  </a:lnTo>
                  <a:lnTo>
                    <a:pt x="75" y="138"/>
                  </a:lnTo>
                  <a:lnTo>
                    <a:pt x="74" y="148"/>
                  </a:lnTo>
                  <a:lnTo>
                    <a:pt x="68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3" y="169"/>
                  </a:lnTo>
                  <a:lnTo>
                    <a:pt x="36" y="174"/>
                  </a:lnTo>
                  <a:lnTo>
                    <a:pt x="30" y="181"/>
                  </a:lnTo>
                  <a:lnTo>
                    <a:pt x="0" y="181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8" name="Group 23"/>
            <p:cNvGrpSpPr>
              <a:grpSpLocks/>
            </p:cNvGrpSpPr>
            <p:nvPr/>
          </p:nvGrpSpPr>
          <p:grpSpPr bwMode="auto">
            <a:xfrm>
              <a:off x="9776" y="1811"/>
              <a:ext cx="259" cy="209"/>
              <a:chOff x="4801" y="3586"/>
              <a:chExt cx="105" cy="83"/>
            </a:xfrm>
          </p:grpSpPr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0" name="Freeform 25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9" name="Line 26"/>
            <p:cNvSpPr>
              <a:spLocks noChangeShapeType="1"/>
            </p:cNvSpPr>
            <p:nvPr/>
          </p:nvSpPr>
          <p:spPr bwMode="auto">
            <a:xfrm>
              <a:off x="10794" y="2095"/>
              <a:ext cx="37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20" name="Group 27"/>
            <p:cNvGrpSpPr>
              <a:grpSpLocks/>
            </p:cNvGrpSpPr>
            <p:nvPr/>
          </p:nvGrpSpPr>
          <p:grpSpPr bwMode="auto">
            <a:xfrm>
              <a:off x="10209" y="1019"/>
              <a:ext cx="281" cy="252"/>
              <a:chOff x="4976" y="3274"/>
              <a:chExt cx="114" cy="99"/>
            </a:xfrm>
          </p:grpSpPr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10287" y="1071"/>
              <a:ext cx="157" cy="126"/>
              <a:chOff x="5008" y="3294"/>
              <a:chExt cx="63" cy="50"/>
            </a:xfrm>
          </p:grpSpPr>
          <p:sp>
            <p:nvSpPr>
              <p:cNvPr id="25" name="Freeform 31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2" name="Group 33"/>
            <p:cNvGrpSpPr>
              <a:grpSpLocks/>
            </p:cNvGrpSpPr>
            <p:nvPr/>
          </p:nvGrpSpPr>
          <p:grpSpPr bwMode="auto">
            <a:xfrm>
              <a:off x="10146" y="1187"/>
              <a:ext cx="268" cy="185"/>
              <a:chOff x="4951" y="3340"/>
              <a:chExt cx="108" cy="73"/>
            </a:xfrm>
          </p:grpSpPr>
          <p:sp>
            <p:nvSpPr>
              <p:cNvPr id="23" name="Freeform 34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4" name="Freeform 35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pic>
        <p:nvPicPr>
          <p:cNvPr id="41" name="41 Imagen" descr="un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7" y="6107938"/>
            <a:ext cx="504056" cy="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9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A13A-34C7-4132-8650-6362DB173013}" type="datetime1">
              <a:rPr lang="es-PE" smtClean="0"/>
              <a:t>4/09/2023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949183" y="6251954"/>
            <a:ext cx="576064" cy="475650"/>
            <a:chOff x="9504" y="720"/>
            <a:chExt cx="1671" cy="1390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10316" y="1176"/>
              <a:ext cx="267" cy="261"/>
              <a:chOff x="4976" y="3274"/>
              <a:chExt cx="114" cy="99"/>
            </a:xfrm>
          </p:grpSpPr>
          <p:sp>
            <p:nvSpPr>
              <p:cNvPr id="40" name="Freeform 4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1" name="Freeform 5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10257" y="1350"/>
              <a:ext cx="253" cy="193"/>
              <a:chOff x="4951" y="3340"/>
              <a:chExt cx="108" cy="73"/>
            </a:xfrm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0499" y="1502"/>
              <a:ext cx="567" cy="602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182" y="237"/>
                </a:cxn>
                <a:cxn ang="0">
                  <a:pos x="228" y="169"/>
                </a:cxn>
                <a:cxn ang="0">
                  <a:pos x="126" y="0"/>
                </a:cxn>
                <a:cxn ang="0">
                  <a:pos x="0" y="237"/>
                </a:cxn>
              </a:cxnLst>
              <a:rect l="0" t="0" r="r" b="b"/>
              <a:pathLst>
                <a:path w="229" h="238">
                  <a:moveTo>
                    <a:pt x="0" y="237"/>
                  </a:moveTo>
                  <a:lnTo>
                    <a:pt x="182" y="237"/>
                  </a:lnTo>
                  <a:lnTo>
                    <a:pt x="228" y="169"/>
                  </a:lnTo>
                  <a:lnTo>
                    <a:pt x="126" y="0"/>
                  </a:lnTo>
                  <a:lnTo>
                    <a:pt x="0" y="23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10794" y="1797"/>
              <a:ext cx="381" cy="313"/>
            </a:xfrm>
            <a:custGeom>
              <a:avLst/>
              <a:gdLst/>
              <a:ahLst/>
              <a:cxnLst>
                <a:cxn ang="0">
                  <a:pos x="26" y="70"/>
                </a:cxn>
                <a:cxn ang="0">
                  <a:pos x="28" y="60"/>
                </a:cxn>
                <a:cxn ang="0">
                  <a:pos x="32" y="50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63" y="34"/>
                </a:cxn>
                <a:cxn ang="0">
                  <a:pos x="70" y="29"/>
                </a:cxn>
                <a:cxn ang="0">
                  <a:pos x="75" y="19"/>
                </a:cxn>
                <a:cxn ang="0">
                  <a:pos x="79" y="9"/>
                </a:cxn>
                <a:cxn ang="0">
                  <a:pos x="77" y="0"/>
                </a:cxn>
                <a:cxn ang="0">
                  <a:pos x="153" y="122"/>
                </a:cxn>
                <a:cxn ang="0">
                  <a:pos x="0" y="122"/>
                </a:cxn>
                <a:cxn ang="0">
                  <a:pos x="3" y="121"/>
                </a:cxn>
                <a:cxn ang="0">
                  <a:pos x="14" y="117"/>
                </a:cxn>
                <a:cxn ang="0">
                  <a:pos x="21" y="110"/>
                </a:cxn>
                <a:cxn ang="0">
                  <a:pos x="26" y="100"/>
                </a:cxn>
                <a:cxn ang="0">
                  <a:pos x="28" y="91"/>
                </a:cxn>
                <a:cxn ang="0">
                  <a:pos x="28" y="81"/>
                </a:cxn>
                <a:cxn ang="0">
                  <a:pos x="26" y="70"/>
                </a:cxn>
              </a:cxnLst>
              <a:rect l="0" t="0" r="r" b="b"/>
              <a:pathLst>
                <a:path w="154" h="123">
                  <a:moveTo>
                    <a:pt x="26" y="70"/>
                  </a:moveTo>
                  <a:lnTo>
                    <a:pt x="28" y="60"/>
                  </a:lnTo>
                  <a:lnTo>
                    <a:pt x="32" y="50"/>
                  </a:lnTo>
                  <a:lnTo>
                    <a:pt x="43" y="42"/>
                  </a:lnTo>
                  <a:lnTo>
                    <a:pt x="53" y="38"/>
                  </a:lnTo>
                  <a:lnTo>
                    <a:pt x="63" y="34"/>
                  </a:lnTo>
                  <a:lnTo>
                    <a:pt x="70" y="29"/>
                  </a:lnTo>
                  <a:lnTo>
                    <a:pt x="75" y="19"/>
                  </a:lnTo>
                  <a:lnTo>
                    <a:pt x="79" y="9"/>
                  </a:lnTo>
                  <a:lnTo>
                    <a:pt x="77" y="0"/>
                  </a:lnTo>
                  <a:lnTo>
                    <a:pt x="153" y="122"/>
                  </a:lnTo>
                  <a:lnTo>
                    <a:pt x="0" y="122"/>
                  </a:lnTo>
                  <a:lnTo>
                    <a:pt x="3" y="121"/>
                  </a:lnTo>
                  <a:lnTo>
                    <a:pt x="14" y="117"/>
                  </a:lnTo>
                  <a:lnTo>
                    <a:pt x="21" y="110"/>
                  </a:lnTo>
                  <a:lnTo>
                    <a:pt x="26" y="100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26" y="7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9581" y="855"/>
              <a:ext cx="1278" cy="1249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336" y="0"/>
                </a:cxn>
                <a:cxn ang="0">
                  <a:pos x="516" y="282"/>
                </a:cxn>
                <a:cxn ang="0">
                  <a:pos x="378" y="492"/>
                </a:cxn>
                <a:cxn ang="0">
                  <a:pos x="0" y="488"/>
                </a:cxn>
              </a:cxnLst>
              <a:rect l="0" t="0" r="r" b="b"/>
              <a:pathLst>
                <a:path w="517" h="493">
                  <a:moveTo>
                    <a:pt x="0" y="488"/>
                  </a:moveTo>
                  <a:lnTo>
                    <a:pt x="336" y="0"/>
                  </a:lnTo>
                  <a:lnTo>
                    <a:pt x="516" y="282"/>
                  </a:lnTo>
                  <a:lnTo>
                    <a:pt x="378" y="492"/>
                  </a:lnTo>
                  <a:lnTo>
                    <a:pt x="0" y="48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0070" y="1187"/>
              <a:ext cx="809" cy="923"/>
            </a:xfrm>
            <a:custGeom>
              <a:avLst/>
              <a:gdLst/>
              <a:ahLst/>
              <a:cxnLst>
                <a:cxn ang="0">
                  <a:pos x="203" y="363"/>
                </a:cxn>
                <a:cxn ang="0">
                  <a:pos x="0" y="363"/>
                </a:cxn>
                <a:cxn ang="0">
                  <a:pos x="84" y="224"/>
                </a:cxn>
                <a:cxn ang="0">
                  <a:pos x="200" y="260"/>
                </a:cxn>
                <a:cxn ang="0">
                  <a:pos x="60" y="152"/>
                </a:cxn>
                <a:cxn ang="0">
                  <a:pos x="232" y="211"/>
                </a:cxn>
                <a:cxn ang="0">
                  <a:pos x="91" y="101"/>
                </a:cxn>
                <a:cxn ang="0">
                  <a:pos x="261" y="159"/>
                </a:cxn>
                <a:cxn ang="0">
                  <a:pos x="172" y="84"/>
                </a:cxn>
                <a:cxn ang="0">
                  <a:pos x="223" y="0"/>
                </a:cxn>
                <a:cxn ang="0">
                  <a:pos x="326" y="164"/>
                </a:cxn>
                <a:cxn ang="0">
                  <a:pos x="315" y="169"/>
                </a:cxn>
                <a:cxn ang="0">
                  <a:pos x="308" y="175"/>
                </a:cxn>
                <a:cxn ang="0">
                  <a:pos x="303" y="186"/>
                </a:cxn>
                <a:cxn ang="0">
                  <a:pos x="301" y="195"/>
                </a:cxn>
                <a:cxn ang="0">
                  <a:pos x="303" y="207"/>
                </a:cxn>
                <a:cxn ang="0">
                  <a:pos x="305" y="216"/>
                </a:cxn>
                <a:cxn ang="0">
                  <a:pos x="303" y="224"/>
                </a:cxn>
                <a:cxn ang="0">
                  <a:pos x="298" y="234"/>
                </a:cxn>
                <a:cxn ang="0">
                  <a:pos x="289" y="241"/>
                </a:cxn>
                <a:cxn ang="0">
                  <a:pos x="279" y="244"/>
                </a:cxn>
                <a:cxn ang="0">
                  <a:pos x="268" y="247"/>
                </a:cxn>
                <a:cxn ang="0">
                  <a:pos x="260" y="256"/>
                </a:cxn>
                <a:cxn ang="0">
                  <a:pos x="253" y="265"/>
                </a:cxn>
                <a:cxn ang="0">
                  <a:pos x="252" y="275"/>
                </a:cxn>
                <a:cxn ang="0">
                  <a:pos x="253" y="286"/>
                </a:cxn>
                <a:cxn ang="0">
                  <a:pos x="254" y="296"/>
                </a:cxn>
                <a:cxn ang="0">
                  <a:pos x="253" y="306"/>
                </a:cxn>
                <a:cxn ang="0">
                  <a:pos x="248" y="314"/>
                </a:cxn>
                <a:cxn ang="0">
                  <a:pos x="239" y="320"/>
                </a:cxn>
                <a:cxn ang="0">
                  <a:pos x="230" y="324"/>
                </a:cxn>
                <a:cxn ang="0">
                  <a:pos x="220" y="327"/>
                </a:cxn>
                <a:cxn ang="0">
                  <a:pos x="212" y="334"/>
                </a:cxn>
                <a:cxn ang="0">
                  <a:pos x="207" y="341"/>
                </a:cxn>
                <a:cxn ang="0">
                  <a:pos x="203" y="351"/>
                </a:cxn>
                <a:cxn ang="0">
                  <a:pos x="203" y="360"/>
                </a:cxn>
                <a:cxn ang="0">
                  <a:pos x="203" y="363"/>
                </a:cxn>
              </a:cxnLst>
              <a:rect l="0" t="0" r="r" b="b"/>
              <a:pathLst>
                <a:path w="327" h="364">
                  <a:moveTo>
                    <a:pt x="203" y="363"/>
                  </a:moveTo>
                  <a:lnTo>
                    <a:pt x="0" y="363"/>
                  </a:lnTo>
                  <a:lnTo>
                    <a:pt x="84" y="224"/>
                  </a:lnTo>
                  <a:lnTo>
                    <a:pt x="200" y="260"/>
                  </a:lnTo>
                  <a:lnTo>
                    <a:pt x="60" y="152"/>
                  </a:lnTo>
                  <a:lnTo>
                    <a:pt x="232" y="211"/>
                  </a:lnTo>
                  <a:lnTo>
                    <a:pt x="91" y="101"/>
                  </a:lnTo>
                  <a:lnTo>
                    <a:pt x="261" y="159"/>
                  </a:lnTo>
                  <a:lnTo>
                    <a:pt x="172" y="84"/>
                  </a:lnTo>
                  <a:lnTo>
                    <a:pt x="223" y="0"/>
                  </a:lnTo>
                  <a:lnTo>
                    <a:pt x="326" y="164"/>
                  </a:lnTo>
                  <a:lnTo>
                    <a:pt x="315" y="169"/>
                  </a:lnTo>
                  <a:lnTo>
                    <a:pt x="308" y="175"/>
                  </a:lnTo>
                  <a:lnTo>
                    <a:pt x="303" y="186"/>
                  </a:lnTo>
                  <a:lnTo>
                    <a:pt x="301" y="195"/>
                  </a:lnTo>
                  <a:lnTo>
                    <a:pt x="303" y="207"/>
                  </a:lnTo>
                  <a:lnTo>
                    <a:pt x="305" y="216"/>
                  </a:lnTo>
                  <a:lnTo>
                    <a:pt x="303" y="224"/>
                  </a:lnTo>
                  <a:lnTo>
                    <a:pt x="298" y="234"/>
                  </a:lnTo>
                  <a:lnTo>
                    <a:pt x="289" y="241"/>
                  </a:lnTo>
                  <a:lnTo>
                    <a:pt x="279" y="244"/>
                  </a:lnTo>
                  <a:lnTo>
                    <a:pt x="268" y="247"/>
                  </a:lnTo>
                  <a:lnTo>
                    <a:pt x="260" y="256"/>
                  </a:lnTo>
                  <a:lnTo>
                    <a:pt x="253" y="265"/>
                  </a:lnTo>
                  <a:lnTo>
                    <a:pt x="252" y="275"/>
                  </a:lnTo>
                  <a:lnTo>
                    <a:pt x="253" y="286"/>
                  </a:lnTo>
                  <a:lnTo>
                    <a:pt x="254" y="296"/>
                  </a:lnTo>
                  <a:lnTo>
                    <a:pt x="253" y="306"/>
                  </a:lnTo>
                  <a:lnTo>
                    <a:pt x="248" y="314"/>
                  </a:lnTo>
                  <a:lnTo>
                    <a:pt x="239" y="320"/>
                  </a:lnTo>
                  <a:lnTo>
                    <a:pt x="230" y="324"/>
                  </a:lnTo>
                  <a:lnTo>
                    <a:pt x="220" y="327"/>
                  </a:lnTo>
                  <a:lnTo>
                    <a:pt x="212" y="334"/>
                  </a:lnTo>
                  <a:lnTo>
                    <a:pt x="207" y="341"/>
                  </a:lnTo>
                  <a:lnTo>
                    <a:pt x="203" y="351"/>
                  </a:lnTo>
                  <a:lnTo>
                    <a:pt x="203" y="360"/>
                  </a:lnTo>
                  <a:lnTo>
                    <a:pt x="203" y="363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5" name="Group 13"/>
            <p:cNvGrpSpPr>
              <a:grpSpLocks/>
            </p:cNvGrpSpPr>
            <p:nvPr/>
          </p:nvGrpSpPr>
          <p:grpSpPr bwMode="auto">
            <a:xfrm>
              <a:off x="9504" y="720"/>
              <a:ext cx="1083" cy="1384"/>
              <a:chOff x="4691" y="3156"/>
              <a:chExt cx="438" cy="546"/>
            </a:xfrm>
          </p:grpSpPr>
          <p:sp>
            <p:nvSpPr>
              <p:cNvPr id="36" name="Freeform 14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7" name="Freeform 15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9822" y="1732"/>
              <a:ext cx="266" cy="178"/>
              <a:chOff x="4820" y="3555"/>
              <a:chExt cx="107" cy="70"/>
            </a:xfrm>
          </p:grpSpPr>
          <p:sp>
            <p:nvSpPr>
              <p:cNvPr id="34" name="Freeform 17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5" name="Freeform 18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9969" y="1517"/>
              <a:ext cx="155" cy="301"/>
              <a:chOff x="4879" y="3470"/>
              <a:chExt cx="63" cy="119"/>
            </a:xfrm>
          </p:grpSpPr>
          <p:sp>
            <p:nvSpPr>
              <p:cNvPr id="32" name="Freeform 20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3" name="Freeform 21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8" name="Freeform 22"/>
            <p:cNvSpPr>
              <a:spLocks/>
            </p:cNvSpPr>
            <p:nvPr/>
          </p:nvSpPr>
          <p:spPr bwMode="auto">
            <a:xfrm>
              <a:off x="10625" y="1649"/>
              <a:ext cx="318" cy="46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81"/>
                </a:cxn>
                <a:cxn ang="0">
                  <a:pos x="5" y="171"/>
                </a:cxn>
                <a:cxn ang="0">
                  <a:pos x="10" y="163"/>
                </a:cxn>
                <a:cxn ang="0">
                  <a:pos x="19" y="158"/>
                </a:cxn>
                <a:cxn ang="0">
                  <a:pos x="30" y="155"/>
                </a:cxn>
                <a:cxn ang="0">
                  <a:pos x="37" y="152"/>
                </a:cxn>
                <a:cxn ang="0">
                  <a:pos x="46" y="145"/>
                </a:cxn>
                <a:cxn ang="0">
                  <a:pos x="52" y="135"/>
                </a:cxn>
                <a:cxn ang="0">
                  <a:pos x="53" y="125"/>
                </a:cxn>
                <a:cxn ang="0">
                  <a:pos x="52" y="116"/>
                </a:cxn>
                <a:cxn ang="0">
                  <a:pos x="50" y="106"/>
                </a:cxn>
                <a:cxn ang="0">
                  <a:pos x="53" y="95"/>
                </a:cxn>
                <a:cxn ang="0">
                  <a:pos x="59" y="84"/>
                </a:cxn>
                <a:cxn ang="0">
                  <a:pos x="67" y="78"/>
                </a:cxn>
                <a:cxn ang="0">
                  <a:pos x="79" y="73"/>
                </a:cxn>
                <a:cxn ang="0">
                  <a:pos x="88" y="70"/>
                </a:cxn>
                <a:cxn ang="0">
                  <a:pos x="96" y="63"/>
                </a:cxn>
                <a:cxn ang="0">
                  <a:pos x="101" y="55"/>
                </a:cxn>
                <a:cxn ang="0">
                  <a:pos x="103" y="46"/>
                </a:cxn>
                <a:cxn ang="0">
                  <a:pos x="101" y="36"/>
                </a:cxn>
                <a:cxn ang="0">
                  <a:pos x="101" y="25"/>
                </a:cxn>
                <a:cxn ang="0">
                  <a:pos x="101" y="16"/>
                </a:cxn>
                <a:cxn ang="0">
                  <a:pos x="106" y="6"/>
                </a:cxn>
                <a:cxn ang="0">
                  <a:pos x="112" y="0"/>
                </a:cxn>
                <a:cxn ang="0">
                  <a:pos x="128" y="23"/>
                </a:cxn>
                <a:cxn ang="0">
                  <a:pos x="124" y="36"/>
                </a:cxn>
                <a:cxn ang="0">
                  <a:pos x="126" y="47"/>
                </a:cxn>
                <a:cxn ang="0">
                  <a:pos x="128" y="57"/>
                </a:cxn>
                <a:cxn ang="0">
                  <a:pos x="124" y="67"/>
                </a:cxn>
                <a:cxn ang="0">
                  <a:pos x="119" y="76"/>
                </a:cxn>
                <a:cxn ang="0">
                  <a:pos x="112" y="81"/>
                </a:cxn>
                <a:cxn ang="0">
                  <a:pos x="101" y="86"/>
                </a:cxn>
                <a:cxn ang="0">
                  <a:pos x="91" y="89"/>
                </a:cxn>
                <a:cxn ang="0">
                  <a:pos x="81" y="97"/>
                </a:cxn>
                <a:cxn ang="0">
                  <a:pos x="75" y="108"/>
                </a:cxn>
                <a:cxn ang="0">
                  <a:pos x="74" y="117"/>
                </a:cxn>
                <a:cxn ang="0">
                  <a:pos x="75" y="129"/>
                </a:cxn>
                <a:cxn ang="0">
                  <a:pos x="75" y="138"/>
                </a:cxn>
                <a:cxn ang="0">
                  <a:pos x="74" y="148"/>
                </a:cxn>
                <a:cxn ang="0">
                  <a:pos x="68" y="156"/>
                </a:cxn>
                <a:cxn ang="0">
                  <a:pos x="62" y="163"/>
                </a:cxn>
                <a:cxn ang="0">
                  <a:pos x="52" y="167"/>
                </a:cxn>
                <a:cxn ang="0">
                  <a:pos x="43" y="169"/>
                </a:cxn>
                <a:cxn ang="0">
                  <a:pos x="36" y="174"/>
                </a:cxn>
                <a:cxn ang="0">
                  <a:pos x="30" y="181"/>
                </a:cxn>
                <a:cxn ang="0">
                  <a:pos x="0" y="181"/>
                </a:cxn>
              </a:cxnLst>
              <a:rect l="0" t="0" r="r" b="b"/>
              <a:pathLst>
                <a:path w="129" h="182">
                  <a:moveTo>
                    <a:pt x="0" y="181"/>
                  </a:moveTo>
                  <a:lnTo>
                    <a:pt x="0" y="181"/>
                  </a:lnTo>
                  <a:lnTo>
                    <a:pt x="5" y="171"/>
                  </a:lnTo>
                  <a:lnTo>
                    <a:pt x="10" y="163"/>
                  </a:lnTo>
                  <a:lnTo>
                    <a:pt x="19" y="158"/>
                  </a:lnTo>
                  <a:lnTo>
                    <a:pt x="30" y="155"/>
                  </a:lnTo>
                  <a:lnTo>
                    <a:pt x="37" y="152"/>
                  </a:lnTo>
                  <a:lnTo>
                    <a:pt x="46" y="145"/>
                  </a:lnTo>
                  <a:lnTo>
                    <a:pt x="52" y="135"/>
                  </a:lnTo>
                  <a:lnTo>
                    <a:pt x="53" y="125"/>
                  </a:lnTo>
                  <a:lnTo>
                    <a:pt x="52" y="116"/>
                  </a:lnTo>
                  <a:lnTo>
                    <a:pt x="50" y="106"/>
                  </a:lnTo>
                  <a:lnTo>
                    <a:pt x="53" y="95"/>
                  </a:lnTo>
                  <a:lnTo>
                    <a:pt x="59" y="84"/>
                  </a:lnTo>
                  <a:lnTo>
                    <a:pt x="67" y="78"/>
                  </a:lnTo>
                  <a:lnTo>
                    <a:pt x="79" y="73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01" y="55"/>
                  </a:lnTo>
                  <a:lnTo>
                    <a:pt x="103" y="46"/>
                  </a:lnTo>
                  <a:lnTo>
                    <a:pt x="101" y="36"/>
                  </a:lnTo>
                  <a:lnTo>
                    <a:pt x="101" y="25"/>
                  </a:lnTo>
                  <a:lnTo>
                    <a:pt x="101" y="16"/>
                  </a:lnTo>
                  <a:lnTo>
                    <a:pt x="106" y="6"/>
                  </a:lnTo>
                  <a:lnTo>
                    <a:pt x="112" y="0"/>
                  </a:lnTo>
                  <a:lnTo>
                    <a:pt x="128" y="23"/>
                  </a:lnTo>
                  <a:lnTo>
                    <a:pt x="124" y="36"/>
                  </a:lnTo>
                  <a:lnTo>
                    <a:pt x="126" y="47"/>
                  </a:lnTo>
                  <a:lnTo>
                    <a:pt x="128" y="57"/>
                  </a:lnTo>
                  <a:lnTo>
                    <a:pt x="124" y="67"/>
                  </a:lnTo>
                  <a:lnTo>
                    <a:pt x="119" y="76"/>
                  </a:lnTo>
                  <a:lnTo>
                    <a:pt x="112" y="81"/>
                  </a:lnTo>
                  <a:lnTo>
                    <a:pt x="101" y="86"/>
                  </a:lnTo>
                  <a:lnTo>
                    <a:pt x="91" y="89"/>
                  </a:lnTo>
                  <a:lnTo>
                    <a:pt x="81" y="97"/>
                  </a:lnTo>
                  <a:lnTo>
                    <a:pt x="75" y="108"/>
                  </a:lnTo>
                  <a:lnTo>
                    <a:pt x="74" y="117"/>
                  </a:lnTo>
                  <a:lnTo>
                    <a:pt x="75" y="129"/>
                  </a:lnTo>
                  <a:lnTo>
                    <a:pt x="75" y="138"/>
                  </a:lnTo>
                  <a:lnTo>
                    <a:pt x="74" y="148"/>
                  </a:lnTo>
                  <a:lnTo>
                    <a:pt x="68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3" y="169"/>
                  </a:lnTo>
                  <a:lnTo>
                    <a:pt x="36" y="174"/>
                  </a:lnTo>
                  <a:lnTo>
                    <a:pt x="30" y="181"/>
                  </a:lnTo>
                  <a:lnTo>
                    <a:pt x="0" y="181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9" name="Group 23"/>
            <p:cNvGrpSpPr>
              <a:grpSpLocks/>
            </p:cNvGrpSpPr>
            <p:nvPr/>
          </p:nvGrpSpPr>
          <p:grpSpPr bwMode="auto">
            <a:xfrm>
              <a:off x="9776" y="1811"/>
              <a:ext cx="259" cy="209"/>
              <a:chOff x="4801" y="3586"/>
              <a:chExt cx="105" cy="83"/>
            </a:xfrm>
          </p:grpSpPr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1" name="Freeform 25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>
              <a:off x="10794" y="2095"/>
              <a:ext cx="37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21" name="Group 27"/>
            <p:cNvGrpSpPr>
              <a:grpSpLocks/>
            </p:cNvGrpSpPr>
            <p:nvPr/>
          </p:nvGrpSpPr>
          <p:grpSpPr bwMode="auto">
            <a:xfrm>
              <a:off x="10209" y="1019"/>
              <a:ext cx="281" cy="252"/>
              <a:chOff x="4976" y="3274"/>
              <a:chExt cx="114" cy="99"/>
            </a:xfrm>
          </p:grpSpPr>
          <p:sp>
            <p:nvSpPr>
              <p:cNvPr id="28" name="Freeform 28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2" name="Group 30"/>
            <p:cNvGrpSpPr>
              <a:grpSpLocks/>
            </p:cNvGrpSpPr>
            <p:nvPr/>
          </p:nvGrpSpPr>
          <p:grpSpPr bwMode="auto">
            <a:xfrm>
              <a:off x="10287" y="1071"/>
              <a:ext cx="157" cy="126"/>
              <a:chOff x="5008" y="3294"/>
              <a:chExt cx="63" cy="50"/>
            </a:xfrm>
          </p:grpSpPr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3" name="Group 33"/>
            <p:cNvGrpSpPr>
              <a:grpSpLocks/>
            </p:cNvGrpSpPr>
            <p:nvPr/>
          </p:nvGrpSpPr>
          <p:grpSpPr bwMode="auto">
            <a:xfrm>
              <a:off x="10146" y="1187"/>
              <a:ext cx="268" cy="185"/>
              <a:chOff x="4951" y="3340"/>
              <a:chExt cx="108" cy="73"/>
            </a:xfrm>
          </p:grpSpPr>
          <p:sp>
            <p:nvSpPr>
              <p:cNvPr id="24" name="Freeform 34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5" name="Freeform 35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pic>
        <p:nvPicPr>
          <p:cNvPr id="42" name="41 Imagen" descr="un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7" y="6107938"/>
            <a:ext cx="504056" cy="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7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83F52-0D4D-4ACC-A64F-7F5F8B287D46}" type="datetime1">
              <a:rPr lang="es-PE" smtClean="0"/>
              <a:t>4/09/2023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  <p:grpSp>
        <p:nvGrpSpPr>
          <p:cNvPr id="10" name="Group 2"/>
          <p:cNvGrpSpPr>
            <a:grpSpLocks/>
          </p:cNvGrpSpPr>
          <p:nvPr userDrawn="1"/>
        </p:nvGrpSpPr>
        <p:grpSpPr bwMode="auto">
          <a:xfrm>
            <a:off x="949183" y="6251954"/>
            <a:ext cx="576064" cy="475650"/>
            <a:chOff x="9504" y="720"/>
            <a:chExt cx="1671" cy="1390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10316" y="1176"/>
              <a:ext cx="267" cy="261"/>
              <a:chOff x="4976" y="3274"/>
              <a:chExt cx="114" cy="99"/>
            </a:xfrm>
          </p:grpSpPr>
          <p:sp>
            <p:nvSpPr>
              <p:cNvPr id="42" name="Freeform 4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3" name="Freeform 5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10257" y="1350"/>
              <a:ext cx="253" cy="193"/>
              <a:chOff x="4951" y="3340"/>
              <a:chExt cx="108" cy="73"/>
            </a:xfrm>
          </p:grpSpPr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41" name="Freeform 8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0499" y="1502"/>
              <a:ext cx="567" cy="602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182" y="237"/>
                </a:cxn>
                <a:cxn ang="0">
                  <a:pos x="228" y="169"/>
                </a:cxn>
                <a:cxn ang="0">
                  <a:pos x="126" y="0"/>
                </a:cxn>
                <a:cxn ang="0">
                  <a:pos x="0" y="237"/>
                </a:cxn>
              </a:cxnLst>
              <a:rect l="0" t="0" r="r" b="b"/>
              <a:pathLst>
                <a:path w="229" h="238">
                  <a:moveTo>
                    <a:pt x="0" y="237"/>
                  </a:moveTo>
                  <a:lnTo>
                    <a:pt x="182" y="237"/>
                  </a:lnTo>
                  <a:lnTo>
                    <a:pt x="228" y="169"/>
                  </a:lnTo>
                  <a:lnTo>
                    <a:pt x="126" y="0"/>
                  </a:lnTo>
                  <a:lnTo>
                    <a:pt x="0" y="23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0794" y="1797"/>
              <a:ext cx="381" cy="313"/>
            </a:xfrm>
            <a:custGeom>
              <a:avLst/>
              <a:gdLst/>
              <a:ahLst/>
              <a:cxnLst>
                <a:cxn ang="0">
                  <a:pos x="26" y="70"/>
                </a:cxn>
                <a:cxn ang="0">
                  <a:pos x="28" y="60"/>
                </a:cxn>
                <a:cxn ang="0">
                  <a:pos x="32" y="50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63" y="34"/>
                </a:cxn>
                <a:cxn ang="0">
                  <a:pos x="70" y="29"/>
                </a:cxn>
                <a:cxn ang="0">
                  <a:pos x="75" y="19"/>
                </a:cxn>
                <a:cxn ang="0">
                  <a:pos x="79" y="9"/>
                </a:cxn>
                <a:cxn ang="0">
                  <a:pos x="77" y="0"/>
                </a:cxn>
                <a:cxn ang="0">
                  <a:pos x="153" y="122"/>
                </a:cxn>
                <a:cxn ang="0">
                  <a:pos x="0" y="122"/>
                </a:cxn>
                <a:cxn ang="0">
                  <a:pos x="3" y="121"/>
                </a:cxn>
                <a:cxn ang="0">
                  <a:pos x="14" y="117"/>
                </a:cxn>
                <a:cxn ang="0">
                  <a:pos x="21" y="110"/>
                </a:cxn>
                <a:cxn ang="0">
                  <a:pos x="26" y="100"/>
                </a:cxn>
                <a:cxn ang="0">
                  <a:pos x="28" y="91"/>
                </a:cxn>
                <a:cxn ang="0">
                  <a:pos x="28" y="81"/>
                </a:cxn>
                <a:cxn ang="0">
                  <a:pos x="26" y="70"/>
                </a:cxn>
              </a:cxnLst>
              <a:rect l="0" t="0" r="r" b="b"/>
              <a:pathLst>
                <a:path w="154" h="123">
                  <a:moveTo>
                    <a:pt x="26" y="70"/>
                  </a:moveTo>
                  <a:lnTo>
                    <a:pt x="28" y="60"/>
                  </a:lnTo>
                  <a:lnTo>
                    <a:pt x="32" y="50"/>
                  </a:lnTo>
                  <a:lnTo>
                    <a:pt x="43" y="42"/>
                  </a:lnTo>
                  <a:lnTo>
                    <a:pt x="53" y="38"/>
                  </a:lnTo>
                  <a:lnTo>
                    <a:pt x="63" y="34"/>
                  </a:lnTo>
                  <a:lnTo>
                    <a:pt x="70" y="29"/>
                  </a:lnTo>
                  <a:lnTo>
                    <a:pt x="75" y="19"/>
                  </a:lnTo>
                  <a:lnTo>
                    <a:pt x="79" y="9"/>
                  </a:lnTo>
                  <a:lnTo>
                    <a:pt x="77" y="0"/>
                  </a:lnTo>
                  <a:lnTo>
                    <a:pt x="153" y="122"/>
                  </a:lnTo>
                  <a:lnTo>
                    <a:pt x="0" y="122"/>
                  </a:lnTo>
                  <a:lnTo>
                    <a:pt x="3" y="121"/>
                  </a:lnTo>
                  <a:lnTo>
                    <a:pt x="14" y="117"/>
                  </a:lnTo>
                  <a:lnTo>
                    <a:pt x="21" y="110"/>
                  </a:lnTo>
                  <a:lnTo>
                    <a:pt x="26" y="100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26" y="7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9581" y="855"/>
              <a:ext cx="1278" cy="1249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336" y="0"/>
                </a:cxn>
                <a:cxn ang="0">
                  <a:pos x="516" y="282"/>
                </a:cxn>
                <a:cxn ang="0">
                  <a:pos x="378" y="492"/>
                </a:cxn>
                <a:cxn ang="0">
                  <a:pos x="0" y="488"/>
                </a:cxn>
              </a:cxnLst>
              <a:rect l="0" t="0" r="r" b="b"/>
              <a:pathLst>
                <a:path w="517" h="493">
                  <a:moveTo>
                    <a:pt x="0" y="488"/>
                  </a:moveTo>
                  <a:lnTo>
                    <a:pt x="336" y="0"/>
                  </a:lnTo>
                  <a:lnTo>
                    <a:pt x="516" y="282"/>
                  </a:lnTo>
                  <a:lnTo>
                    <a:pt x="378" y="492"/>
                  </a:lnTo>
                  <a:lnTo>
                    <a:pt x="0" y="48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0070" y="1187"/>
              <a:ext cx="809" cy="923"/>
            </a:xfrm>
            <a:custGeom>
              <a:avLst/>
              <a:gdLst/>
              <a:ahLst/>
              <a:cxnLst>
                <a:cxn ang="0">
                  <a:pos x="203" y="363"/>
                </a:cxn>
                <a:cxn ang="0">
                  <a:pos x="0" y="363"/>
                </a:cxn>
                <a:cxn ang="0">
                  <a:pos x="84" y="224"/>
                </a:cxn>
                <a:cxn ang="0">
                  <a:pos x="200" y="260"/>
                </a:cxn>
                <a:cxn ang="0">
                  <a:pos x="60" y="152"/>
                </a:cxn>
                <a:cxn ang="0">
                  <a:pos x="232" y="211"/>
                </a:cxn>
                <a:cxn ang="0">
                  <a:pos x="91" y="101"/>
                </a:cxn>
                <a:cxn ang="0">
                  <a:pos x="261" y="159"/>
                </a:cxn>
                <a:cxn ang="0">
                  <a:pos x="172" y="84"/>
                </a:cxn>
                <a:cxn ang="0">
                  <a:pos x="223" y="0"/>
                </a:cxn>
                <a:cxn ang="0">
                  <a:pos x="326" y="164"/>
                </a:cxn>
                <a:cxn ang="0">
                  <a:pos x="315" y="169"/>
                </a:cxn>
                <a:cxn ang="0">
                  <a:pos x="308" y="175"/>
                </a:cxn>
                <a:cxn ang="0">
                  <a:pos x="303" y="186"/>
                </a:cxn>
                <a:cxn ang="0">
                  <a:pos x="301" y="195"/>
                </a:cxn>
                <a:cxn ang="0">
                  <a:pos x="303" y="207"/>
                </a:cxn>
                <a:cxn ang="0">
                  <a:pos x="305" y="216"/>
                </a:cxn>
                <a:cxn ang="0">
                  <a:pos x="303" y="224"/>
                </a:cxn>
                <a:cxn ang="0">
                  <a:pos x="298" y="234"/>
                </a:cxn>
                <a:cxn ang="0">
                  <a:pos x="289" y="241"/>
                </a:cxn>
                <a:cxn ang="0">
                  <a:pos x="279" y="244"/>
                </a:cxn>
                <a:cxn ang="0">
                  <a:pos x="268" y="247"/>
                </a:cxn>
                <a:cxn ang="0">
                  <a:pos x="260" y="256"/>
                </a:cxn>
                <a:cxn ang="0">
                  <a:pos x="253" y="265"/>
                </a:cxn>
                <a:cxn ang="0">
                  <a:pos x="252" y="275"/>
                </a:cxn>
                <a:cxn ang="0">
                  <a:pos x="253" y="286"/>
                </a:cxn>
                <a:cxn ang="0">
                  <a:pos x="254" y="296"/>
                </a:cxn>
                <a:cxn ang="0">
                  <a:pos x="253" y="306"/>
                </a:cxn>
                <a:cxn ang="0">
                  <a:pos x="248" y="314"/>
                </a:cxn>
                <a:cxn ang="0">
                  <a:pos x="239" y="320"/>
                </a:cxn>
                <a:cxn ang="0">
                  <a:pos x="230" y="324"/>
                </a:cxn>
                <a:cxn ang="0">
                  <a:pos x="220" y="327"/>
                </a:cxn>
                <a:cxn ang="0">
                  <a:pos x="212" y="334"/>
                </a:cxn>
                <a:cxn ang="0">
                  <a:pos x="207" y="341"/>
                </a:cxn>
                <a:cxn ang="0">
                  <a:pos x="203" y="351"/>
                </a:cxn>
                <a:cxn ang="0">
                  <a:pos x="203" y="360"/>
                </a:cxn>
                <a:cxn ang="0">
                  <a:pos x="203" y="363"/>
                </a:cxn>
              </a:cxnLst>
              <a:rect l="0" t="0" r="r" b="b"/>
              <a:pathLst>
                <a:path w="327" h="364">
                  <a:moveTo>
                    <a:pt x="203" y="363"/>
                  </a:moveTo>
                  <a:lnTo>
                    <a:pt x="0" y="363"/>
                  </a:lnTo>
                  <a:lnTo>
                    <a:pt x="84" y="224"/>
                  </a:lnTo>
                  <a:lnTo>
                    <a:pt x="200" y="260"/>
                  </a:lnTo>
                  <a:lnTo>
                    <a:pt x="60" y="152"/>
                  </a:lnTo>
                  <a:lnTo>
                    <a:pt x="232" y="211"/>
                  </a:lnTo>
                  <a:lnTo>
                    <a:pt x="91" y="101"/>
                  </a:lnTo>
                  <a:lnTo>
                    <a:pt x="261" y="159"/>
                  </a:lnTo>
                  <a:lnTo>
                    <a:pt x="172" y="84"/>
                  </a:lnTo>
                  <a:lnTo>
                    <a:pt x="223" y="0"/>
                  </a:lnTo>
                  <a:lnTo>
                    <a:pt x="326" y="164"/>
                  </a:lnTo>
                  <a:lnTo>
                    <a:pt x="315" y="169"/>
                  </a:lnTo>
                  <a:lnTo>
                    <a:pt x="308" y="175"/>
                  </a:lnTo>
                  <a:lnTo>
                    <a:pt x="303" y="186"/>
                  </a:lnTo>
                  <a:lnTo>
                    <a:pt x="301" y="195"/>
                  </a:lnTo>
                  <a:lnTo>
                    <a:pt x="303" y="207"/>
                  </a:lnTo>
                  <a:lnTo>
                    <a:pt x="305" y="216"/>
                  </a:lnTo>
                  <a:lnTo>
                    <a:pt x="303" y="224"/>
                  </a:lnTo>
                  <a:lnTo>
                    <a:pt x="298" y="234"/>
                  </a:lnTo>
                  <a:lnTo>
                    <a:pt x="289" y="241"/>
                  </a:lnTo>
                  <a:lnTo>
                    <a:pt x="279" y="244"/>
                  </a:lnTo>
                  <a:lnTo>
                    <a:pt x="268" y="247"/>
                  </a:lnTo>
                  <a:lnTo>
                    <a:pt x="260" y="256"/>
                  </a:lnTo>
                  <a:lnTo>
                    <a:pt x="253" y="265"/>
                  </a:lnTo>
                  <a:lnTo>
                    <a:pt x="252" y="275"/>
                  </a:lnTo>
                  <a:lnTo>
                    <a:pt x="253" y="286"/>
                  </a:lnTo>
                  <a:lnTo>
                    <a:pt x="254" y="296"/>
                  </a:lnTo>
                  <a:lnTo>
                    <a:pt x="253" y="306"/>
                  </a:lnTo>
                  <a:lnTo>
                    <a:pt x="248" y="314"/>
                  </a:lnTo>
                  <a:lnTo>
                    <a:pt x="239" y="320"/>
                  </a:lnTo>
                  <a:lnTo>
                    <a:pt x="230" y="324"/>
                  </a:lnTo>
                  <a:lnTo>
                    <a:pt x="220" y="327"/>
                  </a:lnTo>
                  <a:lnTo>
                    <a:pt x="212" y="334"/>
                  </a:lnTo>
                  <a:lnTo>
                    <a:pt x="207" y="341"/>
                  </a:lnTo>
                  <a:lnTo>
                    <a:pt x="203" y="351"/>
                  </a:lnTo>
                  <a:lnTo>
                    <a:pt x="203" y="360"/>
                  </a:lnTo>
                  <a:lnTo>
                    <a:pt x="203" y="363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9504" y="720"/>
              <a:ext cx="1083" cy="1384"/>
              <a:chOff x="4691" y="3156"/>
              <a:chExt cx="438" cy="546"/>
            </a:xfrm>
          </p:grpSpPr>
          <p:sp>
            <p:nvSpPr>
              <p:cNvPr id="38" name="Freeform 14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9" name="Freeform 15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8" name="Group 16"/>
            <p:cNvGrpSpPr>
              <a:grpSpLocks/>
            </p:cNvGrpSpPr>
            <p:nvPr/>
          </p:nvGrpSpPr>
          <p:grpSpPr bwMode="auto">
            <a:xfrm>
              <a:off x="9822" y="1732"/>
              <a:ext cx="266" cy="178"/>
              <a:chOff x="4820" y="3555"/>
              <a:chExt cx="107" cy="70"/>
            </a:xfrm>
          </p:grpSpPr>
          <p:sp>
            <p:nvSpPr>
              <p:cNvPr id="36" name="Freeform 17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9969" y="1517"/>
              <a:ext cx="155" cy="301"/>
              <a:chOff x="4879" y="3470"/>
              <a:chExt cx="63" cy="119"/>
            </a:xfrm>
          </p:grpSpPr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5" name="Freeform 21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10625" y="1649"/>
              <a:ext cx="318" cy="46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81"/>
                </a:cxn>
                <a:cxn ang="0">
                  <a:pos x="5" y="171"/>
                </a:cxn>
                <a:cxn ang="0">
                  <a:pos x="10" y="163"/>
                </a:cxn>
                <a:cxn ang="0">
                  <a:pos x="19" y="158"/>
                </a:cxn>
                <a:cxn ang="0">
                  <a:pos x="30" y="155"/>
                </a:cxn>
                <a:cxn ang="0">
                  <a:pos x="37" y="152"/>
                </a:cxn>
                <a:cxn ang="0">
                  <a:pos x="46" y="145"/>
                </a:cxn>
                <a:cxn ang="0">
                  <a:pos x="52" y="135"/>
                </a:cxn>
                <a:cxn ang="0">
                  <a:pos x="53" y="125"/>
                </a:cxn>
                <a:cxn ang="0">
                  <a:pos x="52" y="116"/>
                </a:cxn>
                <a:cxn ang="0">
                  <a:pos x="50" y="106"/>
                </a:cxn>
                <a:cxn ang="0">
                  <a:pos x="53" y="95"/>
                </a:cxn>
                <a:cxn ang="0">
                  <a:pos x="59" y="84"/>
                </a:cxn>
                <a:cxn ang="0">
                  <a:pos x="67" y="78"/>
                </a:cxn>
                <a:cxn ang="0">
                  <a:pos x="79" y="73"/>
                </a:cxn>
                <a:cxn ang="0">
                  <a:pos x="88" y="70"/>
                </a:cxn>
                <a:cxn ang="0">
                  <a:pos x="96" y="63"/>
                </a:cxn>
                <a:cxn ang="0">
                  <a:pos x="101" y="55"/>
                </a:cxn>
                <a:cxn ang="0">
                  <a:pos x="103" y="46"/>
                </a:cxn>
                <a:cxn ang="0">
                  <a:pos x="101" y="36"/>
                </a:cxn>
                <a:cxn ang="0">
                  <a:pos x="101" y="25"/>
                </a:cxn>
                <a:cxn ang="0">
                  <a:pos x="101" y="16"/>
                </a:cxn>
                <a:cxn ang="0">
                  <a:pos x="106" y="6"/>
                </a:cxn>
                <a:cxn ang="0">
                  <a:pos x="112" y="0"/>
                </a:cxn>
                <a:cxn ang="0">
                  <a:pos x="128" y="23"/>
                </a:cxn>
                <a:cxn ang="0">
                  <a:pos x="124" y="36"/>
                </a:cxn>
                <a:cxn ang="0">
                  <a:pos x="126" y="47"/>
                </a:cxn>
                <a:cxn ang="0">
                  <a:pos x="128" y="57"/>
                </a:cxn>
                <a:cxn ang="0">
                  <a:pos x="124" y="67"/>
                </a:cxn>
                <a:cxn ang="0">
                  <a:pos x="119" y="76"/>
                </a:cxn>
                <a:cxn ang="0">
                  <a:pos x="112" y="81"/>
                </a:cxn>
                <a:cxn ang="0">
                  <a:pos x="101" y="86"/>
                </a:cxn>
                <a:cxn ang="0">
                  <a:pos x="91" y="89"/>
                </a:cxn>
                <a:cxn ang="0">
                  <a:pos x="81" y="97"/>
                </a:cxn>
                <a:cxn ang="0">
                  <a:pos x="75" y="108"/>
                </a:cxn>
                <a:cxn ang="0">
                  <a:pos x="74" y="117"/>
                </a:cxn>
                <a:cxn ang="0">
                  <a:pos x="75" y="129"/>
                </a:cxn>
                <a:cxn ang="0">
                  <a:pos x="75" y="138"/>
                </a:cxn>
                <a:cxn ang="0">
                  <a:pos x="74" y="148"/>
                </a:cxn>
                <a:cxn ang="0">
                  <a:pos x="68" y="156"/>
                </a:cxn>
                <a:cxn ang="0">
                  <a:pos x="62" y="163"/>
                </a:cxn>
                <a:cxn ang="0">
                  <a:pos x="52" y="167"/>
                </a:cxn>
                <a:cxn ang="0">
                  <a:pos x="43" y="169"/>
                </a:cxn>
                <a:cxn ang="0">
                  <a:pos x="36" y="174"/>
                </a:cxn>
                <a:cxn ang="0">
                  <a:pos x="30" y="181"/>
                </a:cxn>
                <a:cxn ang="0">
                  <a:pos x="0" y="181"/>
                </a:cxn>
              </a:cxnLst>
              <a:rect l="0" t="0" r="r" b="b"/>
              <a:pathLst>
                <a:path w="129" h="182">
                  <a:moveTo>
                    <a:pt x="0" y="181"/>
                  </a:moveTo>
                  <a:lnTo>
                    <a:pt x="0" y="181"/>
                  </a:lnTo>
                  <a:lnTo>
                    <a:pt x="5" y="171"/>
                  </a:lnTo>
                  <a:lnTo>
                    <a:pt x="10" y="163"/>
                  </a:lnTo>
                  <a:lnTo>
                    <a:pt x="19" y="158"/>
                  </a:lnTo>
                  <a:lnTo>
                    <a:pt x="30" y="155"/>
                  </a:lnTo>
                  <a:lnTo>
                    <a:pt x="37" y="152"/>
                  </a:lnTo>
                  <a:lnTo>
                    <a:pt x="46" y="145"/>
                  </a:lnTo>
                  <a:lnTo>
                    <a:pt x="52" y="135"/>
                  </a:lnTo>
                  <a:lnTo>
                    <a:pt x="53" y="125"/>
                  </a:lnTo>
                  <a:lnTo>
                    <a:pt x="52" y="116"/>
                  </a:lnTo>
                  <a:lnTo>
                    <a:pt x="50" y="106"/>
                  </a:lnTo>
                  <a:lnTo>
                    <a:pt x="53" y="95"/>
                  </a:lnTo>
                  <a:lnTo>
                    <a:pt x="59" y="84"/>
                  </a:lnTo>
                  <a:lnTo>
                    <a:pt x="67" y="78"/>
                  </a:lnTo>
                  <a:lnTo>
                    <a:pt x="79" y="73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01" y="55"/>
                  </a:lnTo>
                  <a:lnTo>
                    <a:pt x="103" y="46"/>
                  </a:lnTo>
                  <a:lnTo>
                    <a:pt x="101" y="36"/>
                  </a:lnTo>
                  <a:lnTo>
                    <a:pt x="101" y="25"/>
                  </a:lnTo>
                  <a:lnTo>
                    <a:pt x="101" y="16"/>
                  </a:lnTo>
                  <a:lnTo>
                    <a:pt x="106" y="6"/>
                  </a:lnTo>
                  <a:lnTo>
                    <a:pt x="112" y="0"/>
                  </a:lnTo>
                  <a:lnTo>
                    <a:pt x="128" y="23"/>
                  </a:lnTo>
                  <a:lnTo>
                    <a:pt x="124" y="36"/>
                  </a:lnTo>
                  <a:lnTo>
                    <a:pt x="126" y="47"/>
                  </a:lnTo>
                  <a:lnTo>
                    <a:pt x="128" y="57"/>
                  </a:lnTo>
                  <a:lnTo>
                    <a:pt x="124" y="67"/>
                  </a:lnTo>
                  <a:lnTo>
                    <a:pt x="119" y="76"/>
                  </a:lnTo>
                  <a:lnTo>
                    <a:pt x="112" y="81"/>
                  </a:lnTo>
                  <a:lnTo>
                    <a:pt x="101" y="86"/>
                  </a:lnTo>
                  <a:lnTo>
                    <a:pt x="91" y="89"/>
                  </a:lnTo>
                  <a:lnTo>
                    <a:pt x="81" y="97"/>
                  </a:lnTo>
                  <a:lnTo>
                    <a:pt x="75" y="108"/>
                  </a:lnTo>
                  <a:lnTo>
                    <a:pt x="74" y="117"/>
                  </a:lnTo>
                  <a:lnTo>
                    <a:pt x="75" y="129"/>
                  </a:lnTo>
                  <a:lnTo>
                    <a:pt x="75" y="138"/>
                  </a:lnTo>
                  <a:lnTo>
                    <a:pt x="74" y="148"/>
                  </a:lnTo>
                  <a:lnTo>
                    <a:pt x="68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3" y="169"/>
                  </a:lnTo>
                  <a:lnTo>
                    <a:pt x="36" y="174"/>
                  </a:lnTo>
                  <a:lnTo>
                    <a:pt x="30" y="181"/>
                  </a:lnTo>
                  <a:lnTo>
                    <a:pt x="0" y="181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21" name="Group 23"/>
            <p:cNvGrpSpPr>
              <a:grpSpLocks/>
            </p:cNvGrpSpPr>
            <p:nvPr/>
          </p:nvGrpSpPr>
          <p:grpSpPr bwMode="auto">
            <a:xfrm>
              <a:off x="9776" y="1811"/>
              <a:ext cx="259" cy="209"/>
              <a:chOff x="4801" y="3586"/>
              <a:chExt cx="105" cy="83"/>
            </a:xfrm>
          </p:grpSpPr>
          <p:sp>
            <p:nvSpPr>
              <p:cNvPr id="32" name="Freeform 24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3" name="Freeform 25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22" name="Line 26"/>
            <p:cNvSpPr>
              <a:spLocks noChangeShapeType="1"/>
            </p:cNvSpPr>
            <p:nvPr/>
          </p:nvSpPr>
          <p:spPr bwMode="auto">
            <a:xfrm>
              <a:off x="10794" y="2095"/>
              <a:ext cx="37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10209" y="1019"/>
              <a:ext cx="281" cy="252"/>
              <a:chOff x="4976" y="3274"/>
              <a:chExt cx="114" cy="99"/>
            </a:xfrm>
          </p:grpSpPr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4" name="Group 30"/>
            <p:cNvGrpSpPr>
              <a:grpSpLocks/>
            </p:cNvGrpSpPr>
            <p:nvPr/>
          </p:nvGrpSpPr>
          <p:grpSpPr bwMode="auto">
            <a:xfrm>
              <a:off x="10287" y="1071"/>
              <a:ext cx="157" cy="126"/>
              <a:chOff x="5008" y="3294"/>
              <a:chExt cx="63" cy="50"/>
            </a:xfrm>
          </p:grpSpPr>
          <p:sp>
            <p:nvSpPr>
              <p:cNvPr id="28" name="Freeform 31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9" name="Freeform 32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10146" y="1187"/>
              <a:ext cx="268" cy="185"/>
              <a:chOff x="4951" y="3340"/>
              <a:chExt cx="108" cy="73"/>
            </a:xfrm>
          </p:grpSpPr>
          <p:sp>
            <p:nvSpPr>
              <p:cNvPr id="26" name="Freeform 34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7" name="Freeform 35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pic>
        <p:nvPicPr>
          <p:cNvPr id="44" name="41 Imagen" descr="un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7" y="6107938"/>
            <a:ext cx="504056" cy="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1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61C-41D7-46AE-99EF-85147AB96FCE}" type="datetime1">
              <a:rPr lang="es-PE" smtClean="0"/>
              <a:t>4/09/2023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834392" y="6440503"/>
            <a:ext cx="4287982" cy="365125"/>
          </a:xfrm>
        </p:spPr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  <p:grpSp>
        <p:nvGrpSpPr>
          <p:cNvPr id="6" name="Group 2"/>
          <p:cNvGrpSpPr>
            <a:grpSpLocks/>
          </p:cNvGrpSpPr>
          <p:nvPr userDrawn="1"/>
        </p:nvGrpSpPr>
        <p:grpSpPr bwMode="auto">
          <a:xfrm>
            <a:off x="949183" y="6251954"/>
            <a:ext cx="576064" cy="475650"/>
            <a:chOff x="9504" y="720"/>
            <a:chExt cx="1671" cy="1390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10316" y="1176"/>
              <a:ext cx="267" cy="261"/>
              <a:chOff x="4976" y="3274"/>
              <a:chExt cx="114" cy="99"/>
            </a:xfrm>
          </p:grpSpPr>
          <p:sp>
            <p:nvSpPr>
              <p:cNvPr id="38" name="Freeform 4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9" name="Freeform 5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10257" y="1350"/>
              <a:ext cx="253" cy="193"/>
              <a:chOff x="4951" y="3340"/>
              <a:chExt cx="108" cy="73"/>
            </a:xfrm>
          </p:grpSpPr>
          <p:sp>
            <p:nvSpPr>
              <p:cNvPr id="36" name="Freeform 7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7" name="Freeform 8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0499" y="1502"/>
              <a:ext cx="567" cy="602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182" y="237"/>
                </a:cxn>
                <a:cxn ang="0">
                  <a:pos x="228" y="169"/>
                </a:cxn>
                <a:cxn ang="0">
                  <a:pos x="126" y="0"/>
                </a:cxn>
                <a:cxn ang="0">
                  <a:pos x="0" y="237"/>
                </a:cxn>
              </a:cxnLst>
              <a:rect l="0" t="0" r="r" b="b"/>
              <a:pathLst>
                <a:path w="229" h="238">
                  <a:moveTo>
                    <a:pt x="0" y="237"/>
                  </a:moveTo>
                  <a:lnTo>
                    <a:pt x="182" y="237"/>
                  </a:lnTo>
                  <a:lnTo>
                    <a:pt x="228" y="169"/>
                  </a:lnTo>
                  <a:lnTo>
                    <a:pt x="126" y="0"/>
                  </a:lnTo>
                  <a:lnTo>
                    <a:pt x="0" y="23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0794" y="1797"/>
              <a:ext cx="381" cy="313"/>
            </a:xfrm>
            <a:custGeom>
              <a:avLst/>
              <a:gdLst/>
              <a:ahLst/>
              <a:cxnLst>
                <a:cxn ang="0">
                  <a:pos x="26" y="70"/>
                </a:cxn>
                <a:cxn ang="0">
                  <a:pos x="28" y="60"/>
                </a:cxn>
                <a:cxn ang="0">
                  <a:pos x="32" y="50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63" y="34"/>
                </a:cxn>
                <a:cxn ang="0">
                  <a:pos x="70" y="29"/>
                </a:cxn>
                <a:cxn ang="0">
                  <a:pos x="75" y="19"/>
                </a:cxn>
                <a:cxn ang="0">
                  <a:pos x="79" y="9"/>
                </a:cxn>
                <a:cxn ang="0">
                  <a:pos x="77" y="0"/>
                </a:cxn>
                <a:cxn ang="0">
                  <a:pos x="153" y="122"/>
                </a:cxn>
                <a:cxn ang="0">
                  <a:pos x="0" y="122"/>
                </a:cxn>
                <a:cxn ang="0">
                  <a:pos x="3" y="121"/>
                </a:cxn>
                <a:cxn ang="0">
                  <a:pos x="14" y="117"/>
                </a:cxn>
                <a:cxn ang="0">
                  <a:pos x="21" y="110"/>
                </a:cxn>
                <a:cxn ang="0">
                  <a:pos x="26" y="100"/>
                </a:cxn>
                <a:cxn ang="0">
                  <a:pos x="28" y="91"/>
                </a:cxn>
                <a:cxn ang="0">
                  <a:pos x="28" y="81"/>
                </a:cxn>
                <a:cxn ang="0">
                  <a:pos x="26" y="70"/>
                </a:cxn>
              </a:cxnLst>
              <a:rect l="0" t="0" r="r" b="b"/>
              <a:pathLst>
                <a:path w="154" h="123">
                  <a:moveTo>
                    <a:pt x="26" y="70"/>
                  </a:moveTo>
                  <a:lnTo>
                    <a:pt x="28" y="60"/>
                  </a:lnTo>
                  <a:lnTo>
                    <a:pt x="32" y="50"/>
                  </a:lnTo>
                  <a:lnTo>
                    <a:pt x="43" y="42"/>
                  </a:lnTo>
                  <a:lnTo>
                    <a:pt x="53" y="38"/>
                  </a:lnTo>
                  <a:lnTo>
                    <a:pt x="63" y="34"/>
                  </a:lnTo>
                  <a:lnTo>
                    <a:pt x="70" y="29"/>
                  </a:lnTo>
                  <a:lnTo>
                    <a:pt x="75" y="19"/>
                  </a:lnTo>
                  <a:lnTo>
                    <a:pt x="79" y="9"/>
                  </a:lnTo>
                  <a:lnTo>
                    <a:pt x="77" y="0"/>
                  </a:lnTo>
                  <a:lnTo>
                    <a:pt x="153" y="122"/>
                  </a:lnTo>
                  <a:lnTo>
                    <a:pt x="0" y="122"/>
                  </a:lnTo>
                  <a:lnTo>
                    <a:pt x="3" y="121"/>
                  </a:lnTo>
                  <a:lnTo>
                    <a:pt x="14" y="117"/>
                  </a:lnTo>
                  <a:lnTo>
                    <a:pt x="21" y="110"/>
                  </a:lnTo>
                  <a:lnTo>
                    <a:pt x="26" y="100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26" y="7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9581" y="855"/>
              <a:ext cx="1278" cy="1249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336" y="0"/>
                </a:cxn>
                <a:cxn ang="0">
                  <a:pos x="516" y="282"/>
                </a:cxn>
                <a:cxn ang="0">
                  <a:pos x="378" y="492"/>
                </a:cxn>
                <a:cxn ang="0">
                  <a:pos x="0" y="488"/>
                </a:cxn>
              </a:cxnLst>
              <a:rect l="0" t="0" r="r" b="b"/>
              <a:pathLst>
                <a:path w="517" h="493">
                  <a:moveTo>
                    <a:pt x="0" y="488"/>
                  </a:moveTo>
                  <a:lnTo>
                    <a:pt x="336" y="0"/>
                  </a:lnTo>
                  <a:lnTo>
                    <a:pt x="516" y="282"/>
                  </a:lnTo>
                  <a:lnTo>
                    <a:pt x="378" y="492"/>
                  </a:lnTo>
                  <a:lnTo>
                    <a:pt x="0" y="48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0070" y="1187"/>
              <a:ext cx="809" cy="923"/>
            </a:xfrm>
            <a:custGeom>
              <a:avLst/>
              <a:gdLst/>
              <a:ahLst/>
              <a:cxnLst>
                <a:cxn ang="0">
                  <a:pos x="203" y="363"/>
                </a:cxn>
                <a:cxn ang="0">
                  <a:pos x="0" y="363"/>
                </a:cxn>
                <a:cxn ang="0">
                  <a:pos x="84" y="224"/>
                </a:cxn>
                <a:cxn ang="0">
                  <a:pos x="200" y="260"/>
                </a:cxn>
                <a:cxn ang="0">
                  <a:pos x="60" y="152"/>
                </a:cxn>
                <a:cxn ang="0">
                  <a:pos x="232" y="211"/>
                </a:cxn>
                <a:cxn ang="0">
                  <a:pos x="91" y="101"/>
                </a:cxn>
                <a:cxn ang="0">
                  <a:pos x="261" y="159"/>
                </a:cxn>
                <a:cxn ang="0">
                  <a:pos x="172" y="84"/>
                </a:cxn>
                <a:cxn ang="0">
                  <a:pos x="223" y="0"/>
                </a:cxn>
                <a:cxn ang="0">
                  <a:pos x="326" y="164"/>
                </a:cxn>
                <a:cxn ang="0">
                  <a:pos x="315" y="169"/>
                </a:cxn>
                <a:cxn ang="0">
                  <a:pos x="308" y="175"/>
                </a:cxn>
                <a:cxn ang="0">
                  <a:pos x="303" y="186"/>
                </a:cxn>
                <a:cxn ang="0">
                  <a:pos x="301" y="195"/>
                </a:cxn>
                <a:cxn ang="0">
                  <a:pos x="303" y="207"/>
                </a:cxn>
                <a:cxn ang="0">
                  <a:pos x="305" y="216"/>
                </a:cxn>
                <a:cxn ang="0">
                  <a:pos x="303" y="224"/>
                </a:cxn>
                <a:cxn ang="0">
                  <a:pos x="298" y="234"/>
                </a:cxn>
                <a:cxn ang="0">
                  <a:pos x="289" y="241"/>
                </a:cxn>
                <a:cxn ang="0">
                  <a:pos x="279" y="244"/>
                </a:cxn>
                <a:cxn ang="0">
                  <a:pos x="268" y="247"/>
                </a:cxn>
                <a:cxn ang="0">
                  <a:pos x="260" y="256"/>
                </a:cxn>
                <a:cxn ang="0">
                  <a:pos x="253" y="265"/>
                </a:cxn>
                <a:cxn ang="0">
                  <a:pos x="252" y="275"/>
                </a:cxn>
                <a:cxn ang="0">
                  <a:pos x="253" y="286"/>
                </a:cxn>
                <a:cxn ang="0">
                  <a:pos x="254" y="296"/>
                </a:cxn>
                <a:cxn ang="0">
                  <a:pos x="253" y="306"/>
                </a:cxn>
                <a:cxn ang="0">
                  <a:pos x="248" y="314"/>
                </a:cxn>
                <a:cxn ang="0">
                  <a:pos x="239" y="320"/>
                </a:cxn>
                <a:cxn ang="0">
                  <a:pos x="230" y="324"/>
                </a:cxn>
                <a:cxn ang="0">
                  <a:pos x="220" y="327"/>
                </a:cxn>
                <a:cxn ang="0">
                  <a:pos x="212" y="334"/>
                </a:cxn>
                <a:cxn ang="0">
                  <a:pos x="207" y="341"/>
                </a:cxn>
                <a:cxn ang="0">
                  <a:pos x="203" y="351"/>
                </a:cxn>
                <a:cxn ang="0">
                  <a:pos x="203" y="360"/>
                </a:cxn>
                <a:cxn ang="0">
                  <a:pos x="203" y="363"/>
                </a:cxn>
              </a:cxnLst>
              <a:rect l="0" t="0" r="r" b="b"/>
              <a:pathLst>
                <a:path w="327" h="364">
                  <a:moveTo>
                    <a:pt x="203" y="363"/>
                  </a:moveTo>
                  <a:lnTo>
                    <a:pt x="0" y="363"/>
                  </a:lnTo>
                  <a:lnTo>
                    <a:pt x="84" y="224"/>
                  </a:lnTo>
                  <a:lnTo>
                    <a:pt x="200" y="260"/>
                  </a:lnTo>
                  <a:lnTo>
                    <a:pt x="60" y="152"/>
                  </a:lnTo>
                  <a:lnTo>
                    <a:pt x="232" y="211"/>
                  </a:lnTo>
                  <a:lnTo>
                    <a:pt x="91" y="101"/>
                  </a:lnTo>
                  <a:lnTo>
                    <a:pt x="261" y="159"/>
                  </a:lnTo>
                  <a:lnTo>
                    <a:pt x="172" y="84"/>
                  </a:lnTo>
                  <a:lnTo>
                    <a:pt x="223" y="0"/>
                  </a:lnTo>
                  <a:lnTo>
                    <a:pt x="326" y="164"/>
                  </a:lnTo>
                  <a:lnTo>
                    <a:pt x="315" y="169"/>
                  </a:lnTo>
                  <a:lnTo>
                    <a:pt x="308" y="175"/>
                  </a:lnTo>
                  <a:lnTo>
                    <a:pt x="303" y="186"/>
                  </a:lnTo>
                  <a:lnTo>
                    <a:pt x="301" y="195"/>
                  </a:lnTo>
                  <a:lnTo>
                    <a:pt x="303" y="207"/>
                  </a:lnTo>
                  <a:lnTo>
                    <a:pt x="305" y="216"/>
                  </a:lnTo>
                  <a:lnTo>
                    <a:pt x="303" y="224"/>
                  </a:lnTo>
                  <a:lnTo>
                    <a:pt x="298" y="234"/>
                  </a:lnTo>
                  <a:lnTo>
                    <a:pt x="289" y="241"/>
                  </a:lnTo>
                  <a:lnTo>
                    <a:pt x="279" y="244"/>
                  </a:lnTo>
                  <a:lnTo>
                    <a:pt x="268" y="247"/>
                  </a:lnTo>
                  <a:lnTo>
                    <a:pt x="260" y="256"/>
                  </a:lnTo>
                  <a:lnTo>
                    <a:pt x="253" y="265"/>
                  </a:lnTo>
                  <a:lnTo>
                    <a:pt x="252" y="275"/>
                  </a:lnTo>
                  <a:lnTo>
                    <a:pt x="253" y="286"/>
                  </a:lnTo>
                  <a:lnTo>
                    <a:pt x="254" y="296"/>
                  </a:lnTo>
                  <a:lnTo>
                    <a:pt x="253" y="306"/>
                  </a:lnTo>
                  <a:lnTo>
                    <a:pt x="248" y="314"/>
                  </a:lnTo>
                  <a:lnTo>
                    <a:pt x="239" y="320"/>
                  </a:lnTo>
                  <a:lnTo>
                    <a:pt x="230" y="324"/>
                  </a:lnTo>
                  <a:lnTo>
                    <a:pt x="220" y="327"/>
                  </a:lnTo>
                  <a:lnTo>
                    <a:pt x="212" y="334"/>
                  </a:lnTo>
                  <a:lnTo>
                    <a:pt x="207" y="341"/>
                  </a:lnTo>
                  <a:lnTo>
                    <a:pt x="203" y="351"/>
                  </a:lnTo>
                  <a:lnTo>
                    <a:pt x="203" y="360"/>
                  </a:lnTo>
                  <a:lnTo>
                    <a:pt x="203" y="363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9504" y="720"/>
              <a:ext cx="1083" cy="1384"/>
              <a:chOff x="4691" y="3156"/>
              <a:chExt cx="438" cy="546"/>
            </a:xfrm>
          </p:grpSpPr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5" name="Freeform 15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9822" y="1732"/>
              <a:ext cx="266" cy="178"/>
              <a:chOff x="4820" y="3555"/>
              <a:chExt cx="107" cy="70"/>
            </a:xfrm>
          </p:grpSpPr>
          <p:sp>
            <p:nvSpPr>
              <p:cNvPr id="32" name="Freeform 17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3" name="Freeform 18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9969" y="1517"/>
              <a:ext cx="155" cy="301"/>
              <a:chOff x="4879" y="3470"/>
              <a:chExt cx="63" cy="119"/>
            </a:xfrm>
          </p:grpSpPr>
          <p:sp>
            <p:nvSpPr>
              <p:cNvPr id="30" name="Freeform 20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1" name="Freeform 21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6" name="Freeform 22"/>
            <p:cNvSpPr>
              <a:spLocks/>
            </p:cNvSpPr>
            <p:nvPr/>
          </p:nvSpPr>
          <p:spPr bwMode="auto">
            <a:xfrm>
              <a:off x="10625" y="1649"/>
              <a:ext cx="318" cy="46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81"/>
                </a:cxn>
                <a:cxn ang="0">
                  <a:pos x="5" y="171"/>
                </a:cxn>
                <a:cxn ang="0">
                  <a:pos x="10" y="163"/>
                </a:cxn>
                <a:cxn ang="0">
                  <a:pos x="19" y="158"/>
                </a:cxn>
                <a:cxn ang="0">
                  <a:pos x="30" y="155"/>
                </a:cxn>
                <a:cxn ang="0">
                  <a:pos x="37" y="152"/>
                </a:cxn>
                <a:cxn ang="0">
                  <a:pos x="46" y="145"/>
                </a:cxn>
                <a:cxn ang="0">
                  <a:pos x="52" y="135"/>
                </a:cxn>
                <a:cxn ang="0">
                  <a:pos x="53" y="125"/>
                </a:cxn>
                <a:cxn ang="0">
                  <a:pos x="52" y="116"/>
                </a:cxn>
                <a:cxn ang="0">
                  <a:pos x="50" y="106"/>
                </a:cxn>
                <a:cxn ang="0">
                  <a:pos x="53" y="95"/>
                </a:cxn>
                <a:cxn ang="0">
                  <a:pos x="59" y="84"/>
                </a:cxn>
                <a:cxn ang="0">
                  <a:pos x="67" y="78"/>
                </a:cxn>
                <a:cxn ang="0">
                  <a:pos x="79" y="73"/>
                </a:cxn>
                <a:cxn ang="0">
                  <a:pos x="88" y="70"/>
                </a:cxn>
                <a:cxn ang="0">
                  <a:pos x="96" y="63"/>
                </a:cxn>
                <a:cxn ang="0">
                  <a:pos x="101" y="55"/>
                </a:cxn>
                <a:cxn ang="0">
                  <a:pos x="103" y="46"/>
                </a:cxn>
                <a:cxn ang="0">
                  <a:pos x="101" y="36"/>
                </a:cxn>
                <a:cxn ang="0">
                  <a:pos x="101" y="25"/>
                </a:cxn>
                <a:cxn ang="0">
                  <a:pos x="101" y="16"/>
                </a:cxn>
                <a:cxn ang="0">
                  <a:pos x="106" y="6"/>
                </a:cxn>
                <a:cxn ang="0">
                  <a:pos x="112" y="0"/>
                </a:cxn>
                <a:cxn ang="0">
                  <a:pos x="128" y="23"/>
                </a:cxn>
                <a:cxn ang="0">
                  <a:pos x="124" y="36"/>
                </a:cxn>
                <a:cxn ang="0">
                  <a:pos x="126" y="47"/>
                </a:cxn>
                <a:cxn ang="0">
                  <a:pos x="128" y="57"/>
                </a:cxn>
                <a:cxn ang="0">
                  <a:pos x="124" y="67"/>
                </a:cxn>
                <a:cxn ang="0">
                  <a:pos x="119" y="76"/>
                </a:cxn>
                <a:cxn ang="0">
                  <a:pos x="112" y="81"/>
                </a:cxn>
                <a:cxn ang="0">
                  <a:pos x="101" y="86"/>
                </a:cxn>
                <a:cxn ang="0">
                  <a:pos x="91" y="89"/>
                </a:cxn>
                <a:cxn ang="0">
                  <a:pos x="81" y="97"/>
                </a:cxn>
                <a:cxn ang="0">
                  <a:pos x="75" y="108"/>
                </a:cxn>
                <a:cxn ang="0">
                  <a:pos x="74" y="117"/>
                </a:cxn>
                <a:cxn ang="0">
                  <a:pos x="75" y="129"/>
                </a:cxn>
                <a:cxn ang="0">
                  <a:pos x="75" y="138"/>
                </a:cxn>
                <a:cxn ang="0">
                  <a:pos x="74" y="148"/>
                </a:cxn>
                <a:cxn ang="0">
                  <a:pos x="68" y="156"/>
                </a:cxn>
                <a:cxn ang="0">
                  <a:pos x="62" y="163"/>
                </a:cxn>
                <a:cxn ang="0">
                  <a:pos x="52" y="167"/>
                </a:cxn>
                <a:cxn ang="0">
                  <a:pos x="43" y="169"/>
                </a:cxn>
                <a:cxn ang="0">
                  <a:pos x="36" y="174"/>
                </a:cxn>
                <a:cxn ang="0">
                  <a:pos x="30" y="181"/>
                </a:cxn>
                <a:cxn ang="0">
                  <a:pos x="0" y="181"/>
                </a:cxn>
              </a:cxnLst>
              <a:rect l="0" t="0" r="r" b="b"/>
              <a:pathLst>
                <a:path w="129" h="182">
                  <a:moveTo>
                    <a:pt x="0" y="181"/>
                  </a:moveTo>
                  <a:lnTo>
                    <a:pt x="0" y="181"/>
                  </a:lnTo>
                  <a:lnTo>
                    <a:pt x="5" y="171"/>
                  </a:lnTo>
                  <a:lnTo>
                    <a:pt x="10" y="163"/>
                  </a:lnTo>
                  <a:lnTo>
                    <a:pt x="19" y="158"/>
                  </a:lnTo>
                  <a:lnTo>
                    <a:pt x="30" y="155"/>
                  </a:lnTo>
                  <a:lnTo>
                    <a:pt x="37" y="152"/>
                  </a:lnTo>
                  <a:lnTo>
                    <a:pt x="46" y="145"/>
                  </a:lnTo>
                  <a:lnTo>
                    <a:pt x="52" y="135"/>
                  </a:lnTo>
                  <a:lnTo>
                    <a:pt x="53" y="125"/>
                  </a:lnTo>
                  <a:lnTo>
                    <a:pt x="52" y="116"/>
                  </a:lnTo>
                  <a:lnTo>
                    <a:pt x="50" y="106"/>
                  </a:lnTo>
                  <a:lnTo>
                    <a:pt x="53" y="95"/>
                  </a:lnTo>
                  <a:lnTo>
                    <a:pt x="59" y="84"/>
                  </a:lnTo>
                  <a:lnTo>
                    <a:pt x="67" y="78"/>
                  </a:lnTo>
                  <a:lnTo>
                    <a:pt x="79" y="73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01" y="55"/>
                  </a:lnTo>
                  <a:lnTo>
                    <a:pt x="103" y="46"/>
                  </a:lnTo>
                  <a:lnTo>
                    <a:pt x="101" y="36"/>
                  </a:lnTo>
                  <a:lnTo>
                    <a:pt x="101" y="25"/>
                  </a:lnTo>
                  <a:lnTo>
                    <a:pt x="101" y="16"/>
                  </a:lnTo>
                  <a:lnTo>
                    <a:pt x="106" y="6"/>
                  </a:lnTo>
                  <a:lnTo>
                    <a:pt x="112" y="0"/>
                  </a:lnTo>
                  <a:lnTo>
                    <a:pt x="128" y="23"/>
                  </a:lnTo>
                  <a:lnTo>
                    <a:pt x="124" y="36"/>
                  </a:lnTo>
                  <a:lnTo>
                    <a:pt x="126" y="47"/>
                  </a:lnTo>
                  <a:lnTo>
                    <a:pt x="128" y="57"/>
                  </a:lnTo>
                  <a:lnTo>
                    <a:pt x="124" y="67"/>
                  </a:lnTo>
                  <a:lnTo>
                    <a:pt x="119" y="76"/>
                  </a:lnTo>
                  <a:lnTo>
                    <a:pt x="112" y="81"/>
                  </a:lnTo>
                  <a:lnTo>
                    <a:pt x="101" y="86"/>
                  </a:lnTo>
                  <a:lnTo>
                    <a:pt x="91" y="89"/>
                  </a:lnTo>
                  <a:lnTo>
                    <a:pt x="81" y="97"/>
                  </a:lnTo>
                  <a:lnTo>
                    <a:pt x="75" y="108"/>
                  </a:lnTo>
                  <a:lnTo>
                    <a:pt x="74" y="117"/>
                  </a:lnTo>
                  <a:lnTo>
                    <a:pt x="75" y="129"/>
                  </a:lnTo>
                  <a:lnTo>
                    <a:pt x="75" y="138"/>
                  </a:lnTo>
                  <a:lnTo>
                    <a:pt x="74" y="148"/>
                  </a:lnTo>
                  <a:lnTo>
                    <a:pt x="68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3" y="169"/>
                  </a:lnTo>
                  <a:lnTo>
                    <a:pt x="36" y="174"/>
                  </a:lnTo>
                  <a:lnTo>
                    <a:pt x="30" y="181"/>
                  </a:lnTo>
                  <a:lnTo>
                    <a:pt x="0" y="181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7" name="Group 23"/>
            <p:cNvGrpSpPr>
              <a:grpSpLocks/>
            </p:cNvGrpSpPr>
            <p:nvPr/>
          </p:nvGrpSpPr>
          <p:grpSpPr bwMode="auto">
            <a:xfrm>
              <a:off x="9776" y="1811"/>
              <a:ext cx="259" cy="209"/>
              <a:chOff x="4801" y="3586"/>
              <a:chExt cx="105" cy="83"/>
            </a:xfrm>
          </p:grpSpPr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10794" y="2095"/>
              <a:ext cx="37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9" name="Group 27"/>
            <p:cNvGrpSpPr>
              <a:grpSpLocks/>
            </p:cNvGrpSpPr>
            <p:nvPr/>
          </p:nvGrpSpPr>
          <p:grpSpPr bwMode="auto">
            <a:xfrm>
              <a:off x="10209" y="1019"/>
              <a:ext cx="281" cy="252"/>
              <a:chOff x="4976" y="3274"/>
              <a:chExt cx="114" cy="99"/>
            </a:xfrm>
          </p:grpSpPr>
          <p:sp>
            <p:nvSpPr>
              <p:cNvPr id="26" name="Freeform 28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7" name="Freeform 29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0" name="Group 30"/>
            <p:cNvGrpSpPr>
              <a:grpSpLocks/>
            </p:cNvGrpSpPr>
            <p:nvPr/>
          </p:nvGrpSpPr>
          <p:grpSpPr bwMode="auto">
            <a:xfrm>
              <a:off x="10287" y="1071"/>
              <a:ext cx="157" cy="126"/>
              <a:chOff x="5008" y="3294"/>
              <a:chExt cx="63" cy="50"/>
            </a:xfrm>
          </p:grpSpPr>
          <p:sp>
            <p:nvSpPr>
              <p:cNvPr id="24" name="Freeform 31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1" name="Group 33"/>
            <p:cNvGrpSpPr>
              <a:grpSpLocks/>
            </p:cNvGrpSpPr>
            <p:nvPr/>
          </p:nvGrpSpPr>
          <p:grpSpPr bwMode="auto">
            <a:xfrm>
              <a:off x="10146" y="1187"/>
              <a:ext cx="268" cy="185"/>
              <a:chOff x="4951" y="3340"/>
              <a:chExt cx="108" cy="73"/>
            </a:xfrm>
          </p:grpSpPr>
          <p:sp>
            <p:nvSpPr>
              <p:cNvPr id="22" name="Freeform 34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3" name="Freeform 35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pic>
        <p:nvPicPr>
          <p:cNvPr id="40" name="41 Imagen" descr="un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7" y="6107938"/>
            <a:ext cx="504056" cy="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7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189C-3586-4363-989A-238D9FD24083}" type="datetime1">
              <a:rPr lang="es-PE" smtClean="0"/>
              <a:t>4/09/2023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  <p:grpSp>
        <p:nvGrpSpPr>
          <p:cNvPr id="5" name="Group 2"/>
          <p:cNvGrpSpPr>
            <a:grpSpLocks/>
          </p:cNvGrpSpPr>
          <p:nvPr userDrawn="1"/>
        </p:nvGrpSpPr>
        <p:grpSpPr bwMode="auto">
          <a:xfrm>
            <a:off x="949183" y="6251954"/>
            <a:ext cx="576064" cy="475650"/>
            <a:chOff x="9504" y="720"/>
            <a:chExt cx="1671" cy="139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0316" y="1176"/>
              <a:ext cx="267" cy="261"/>
              <a:chOff x="4976" y="3274"/>
              <a:chExt cx="114" cy="99"/>
            </a:xfrm>
          </p:grpSpPr>
          <p:sp>
            <p:nvSpPr>
              <p:cNvPr id="37" name="Freeform 4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8" name="Freeform 5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10257" y="1350"/>
              <a:ext cx="253" cy="193"/>
              <a:chOff x="4951" y="3340"/>
              <a:chExt cx="108" cy="73"/>
            </a:xfrm>
          </p:grpSpPr>
          <p:sp>
            <p:nvSpPr>
              <p:cNvPr id="35" name="Freeform 7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6" name="Freeform 8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10499" y="1502"/>
              <a:ext cx="567" cy="602"/>
            </a:xfrm>
            <a:custGeom>
              <a:avLst/>
              <a:gdLst/>
              <a:ahLst/>
              <a:cxnLst>
                <a:cxn ang="0">
                  <a:pos x="0" y="237"/>
                </a:cxn>
                <a:cxn ang="0">
                  <a:pos x="182" y="237"/>
                </a:cxn>
                <a:cxn ang="0">
                  <a:pos x="228" y="169"/>
                </a:cxn>
                <a:cxn ang="0">
                  <a:pos x="126" y="0"/>
                </a:cxn>
                <a:cxn ang="0">
                  <a:pos x="0" y="237"/>
                </a:cxn>
              </a:cxnLst>
              <a:rect l="0" t="0" r="r" b="b"/>
              <a:pathLst>
                <a:path w="229" h="238">
                  <a:moveTo>
                    <a:pt x="0" y="237"/>
                  </a:moveTo>
                  <a:lnTo>
                    <a:pt x="182" y="237"/>
                  </a:lnTo>
                  <a:lnTo>
                    <a:pt x="228" y="169"/>
                  </a:lnTo>
                  <a:lnTo>
                    <a:pt x="126" y="0"/>
                  </a:lnTo>
                  <a:lnTo>
                    <a:pt x="0" y="237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10794" y="1797"/>
              <a:ext cx="381" cy="313"/>
            </a:xfrm>
            <a:custGeom>
              <a:avLst/>
              <a:gdLst/>
              <a:ahLst/>
              <a:cxnLst>
                <a:cxn ang="0">
                  <a:pos x="26" y="70"/>
                </a:cxn>
                <a:cxn ang="0">
                  <a:pos x="28" y="60"/>
                </a:cxn>
                <a:cxn ang="0">
                  <a:pos x="32" y="50"/>
                </a:cxn>
                <a:cxn ang="0">
                  <a:pos x="43" y="42"/>
                </a:cxn>
                <a:cxn ang="0">
                  <a:pos x="53" y="38"/>
                </a:cxn>
                <a:cxn ang="0">
                  <a:pos x="63" y="34"/>
                </a:cxn>
                <a:cxn ang="0">
                  <a:pos x="70" y="29"/>
                </a:cxn>
                <a:cxn ang="0">
                  <a:pos x="75" y="19"/>
                </a:cxn>
                <a:cxn ang="0">
                  <a:pos x="79" y="9"/>
                </a:cxn>
                <a:cxn ang="0">
                  <a:pos x="77" y="0"/>
                </a:cxn>
                <a:cxn ang="0">
                  <a:pos x="153" y="122"/>
                </a:cxn>
                <a:cxn ang="0">
                  <a:pos x="0" y="122"/>
                </a:cxn>
                <a:cxn ang="0">
                  <a:pos x="3" y="121"/>
                </a:cxn>
                <a:cxn ang="0">
                  <a:pos x="14" y="117"/>
                </a:cxn>
                <a:cxn ang="0">
                  <a:pos x="21" y="110"/>
                </a:cxn>
                <a:cxn ang="0">
                  <a:pos x="26" y="100"/>
                </a:cxn>
                <a:cxn ang="0">
                  <a:pos x="28" y="91"/>
                </a:cxn>
                <a:cxn ang="0">
                  <a:pos x="28" y="81"/>
                </a:cxn>
                <a:cxn ang="0">
                  <a:pos x="26" y="70"/>
                </a:cxn>
              </a:cxnLst>
              <a:rect l="0" t="0" r="r" b="b"/>
              <a:pathLst>
                <a:path w="154" h="123">
                  <a:moveTo>
                    <a:pt x="26" y="70"/>
                  </a:moveTo>
                  <a:lnTo>
                    <a:pt x="28" y="60"/>
                  </a:lnTo>
                  <a:lnTo>
                    <a:pt x="32" y="50"/>
                  </a:lnTo>
                  <a:lnTo>
                    <a:pt x="43" y="42"/>
                  </a:lnTo>
                  <a:lnTo>
                    <a:pt x="53" y="38"/>
                  </a:lnTo>
                  <a:lnTo>
                    <a:pt x="63" y="34"/>
                  </a:lnTo>
                  <a:lnTo>
                    <a:pt x="70" y="29"/>
                  </a:lnTo>
                  <a:lnTo>
                    <a:pt x="75" y="19"/>
                  </a:lnTo>
                  <a:lnTo>
                    <a:pt x="79" y="9"/>
                  </a:lnTo>
                  <a:lnTo>
                    <a:pt x="77" y="0"/>
                  </a:lnTo>
                  <a:lnTo>
                    <a:pt x="153" y="122"/>
                  </a:lnTo>
                  <a:lnTo>
                    <a:pt x="0" y="122"/>
                  </a:lnTo>
                  <a:lnTo>
                    <a:pt x="3" y="121"/>
                  </a:lnTo>
                  <a:lnTo>
                    <a:pt x="14" y="117"/>
                  </a:lnTo>
                  <a:lnTo>
                    <a:pt x="21" y="110"/>
                  </a:lnTo>
                  <a:lnTo>
                    <a:pt x="26" y="100"/>
                  </a:lnTo>
                  <a:lnTo>
                    <a:pt x="28" y="91"/>
                  </a:lnTo>
                  <a:lnTo>
                    <a:pt x="28" y="81"/>
                  </a:lnTo>
                  <a:lnTo>
                    <a:pt x="26" y="70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9581" y="855"/>
              <a:ext cx="1278" cy="1249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336" y="0"/>
                </a:cxn>
                <a:cxn ang="0">
                  <a:pos x="516" y="282"/>
                </a:cxn>
                <a:cxn ang="0">
                  <a:pos x="378" y="492"/>
                </a:cxn>
                <a:cxn ang="0">
                  <a:pos x="0" y="488"/>
                </a:cxn>
              </a:cxnLst>
              <a:rect l="0" t="0" r="r" b="b"/>
              <a:pathLst>
                <a:path w="517" h="493">
                  <a:moveTo>
                    <a:pt x="0" y="488"/>
                  </a:moveTo>
                  <a:lnTo>
                    <a:pt x="336" y="0"/>
                  </a:lnTo>
                  <a:lnTo>
                    <a:pt x="516" y="282"/>
                  </a:lnTo>
                  <a:lnTo>
                    <a:pt x="378" y="492"/>
                  </a:lnTo>
                  <a:lnTo>
                    <a:pt x="0" y="488"/>
                  </a:lnTo>
                </a:path>
              </a:pathLst>
            </a:custGeom>
            <a:solidFill>
              <a:srgbClr val="FFFF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10070" y="1187"/>
              <a:ext cx="809" cy="923"/>
            </a:xfrm>
            <a:custGeom>
              <a:avLst/>
              <a:gdLst/>
              <a:ahLst/>
              <a:cxnLst>
                <a:cxn ang="0">
                  <a:pos x="203" y="363"/>
                </a:cxn>
                <a:cxn ang="0">
                  <a:pos x="0" y="363"/>
                </a:cxn>
                <a:cxn ang="0">
                  <a:pos x="84" y="224"/>
                </a:cxn>
                <a:cxn ang="0">
                  <a:pos x="200" y="260"/>
                </a:cxn>
                <a:cxn ang="0">
                  <a:pos x="60" y="152"/>
                </a:cxn>
                <a:cxn ang="0">
                  <a:pos x="232" y="211"/>
                </a:cxn>
                <a:cxn ang="0">
                  <a:pos x="91" y="101"/>
                </a:cxn>
                <a:cxn ang="0">
                  <a:pos x="261" y="159"/>
                </a:cxn>
                <a:cxn ang="0">
                  <a:pos x="172" y="84"/>
                </a:cxn>
                <a:cxn ang="0">
                  <a:pos x="223" y="0"/>
                </a:cxn>
                <a:cxn ang="0">
                  <a:pos x="326" y="164"/>
                </a:cxn>
                <a:cxn ang="0">
                  <a:pos x="315" y="169"/>
                </a:cxn>
                <a:cxn ang="0">
                  <a:pos x="308" y="175"/>
                </a:cxn>
                <a:cxn ang="0">
                  <a:pos x="303" y="186"/>
                </a:cxn>
                <a:cxn ang="0">
                  <a:pos x="301" y="195"/>
                </a:cxn>
                <a:cxn ang="0">
                  <a:pos x="303" y="207"/>
                </a:cxn>
                <a:cxn ang="0">
                  <a:pos x="305" y="216"/>
                </a:cxn>
                <a:cxn ang="0">
                  <a:pos x="303" y="224"/>
                </a:cxn>
                <a:cxn ang="0">
                  <a:pos x="298" y="234"/>
                </a:cxn>
                <a:cxn ang="0">
                  <a:pos x="289" y="241"/>
                </a:cxn>
                <a:cxn ang="0">
                  <a:pos x="279" y="244"/>
                </a:cxn>
                <a:cxn ang="0">
                  <a:pos x="268" y="247"/>
                </a:cxn>
                <a:cxn ang="0">
                  <a:pos x="260" y="256"/>
                </a:cxn>
                <a:cxn ang="0">
                  <a:pos x="253" y="265"/>
                </a:cxn>
                <a:cxn ang="0">
                  <a:pos x="252" y="275"/>
                </a:cxn>
                <a:cxn ang="0">
                  <a:pos x="253" y="286"/>
                </a:cxn>
                <a:cxn ang="0">
                  <a:pos x="254" y="296"/>
                </a:cxn>
                <a:cxn ang="0">
                  <a:pos x="253" y="306"/>
                </a:cxn>
                <a:cxn ang="0">
                  <a:pos x="248" y="314"/>
                </a:cxn>
                <a:cxn ang="0">
                  <a:pos x="239" y="320"/>
                </a:cxn>
                <a:cxn ang="0">
                  <a:pos x="230" y="324"/>
                </a:cxn>
                <a:cxn ang="0">
                  <a:pos x="220" y="327"/>
                </a:cxn>
                <a:cxn ang="0">
                  <a:pos x="212" y="334"/>
                </a:cxn>
                <a:cxn ang="0">
                  <a:pos x="207" y="341"/>
                </a:cxn>
                <a:cxn ang="0">
                  <a:pos x="203" y="351"/>
                </a:cxn>
                <a:cxn ang="0">
                  <a:pos x="203" y="360"/>
                </a:cxn>
                <a:cxn ang="0">
                  <a:pos x="203" y="363"/>
                </a:cxn>
              </a:cxnLst>
              <a:rect l="0" t="0" r="r" b="b"/>
              <a:pathLst>
                <a:path w="327" h="364">
                  <a:moveTo>
                    <a:pt x="203" y="363"/>
                  </a:moveTo>
                  <a:lnTo>
                    <a:pt x="0" y="363"/>
                  </a:lnTo>
                  <a:lnTo>
                    <a:pt x="84" y="224"/>
                  </a:lnTo>
                  <a:lnTo>
                    <a:pt x="200" y="260"/>
                  </a:lnTo>
                  <a:lnTo>
                    <a:pt x="60" y="152"/>
                  </a:lnTo>
                  <a:lnTo>
                    <a:pt x="232" y="211"/>
                  </a:lnTo>
                  <a:lnTo>
                    <a:pt x="91" y="101"/>
                  </a:lnTo>
                  <a:lnTo>
                    <a:pt x="261" y="159"/>
                  </a:lnTo>
                  <a:lnTo>
                    <a:pt x="172" y="84"/>
                  </a:lnTo>
                  <a:lnTo>
                    <a:pt x="223" y="0"/>
                  </a:lnTo>
                  <a:lnTo>
                    <a:pt x="326" y="164"/>
                  </a:lnTo>
                  <a:lnTo>
                    <a:pt x="315" y="169"/>
                  </a:lnTo>
                  <a:lnTo>
                    <a:pt x="308" y="175"/>
                  </a:lnTo>
                  <a:lnTo>
                    <a:pt x="303" y="186"/>
                  </a:lnTo>
                  <a:lnTo>
                    <a:pt x="301" y="195"/>
                  </a:lnTo>
                  <a:lnTo>
                    <a:pt x="303" y="207"/>
                  </a:lnTo>
                  <a:lnTo>
                    <a:pt x="305" y="216"/>
                  </a:lnTo>
                  <a:lnTo>
                    <a:pt x="303" y="224"/>
                  </a:lnTo>
                  <a:lnTo>
                    <a:pt x="298" y="234"/>
                  </a:lnTo>
                  <a:lnTo>
                    <a:pt x="289" y="241"/>
                  </a:lnTo>
                  <a:lnTo>
                    <a:pt x="279" y="244"/>
                  </a:lnTo>
                  <a:lnTo>
                    <a:pt x="268" y="247"/>
                  </a:lnTo>
                  <a:lnTo>
                    <a:pt x="260" y="256"/>
                  </a:lnTo>
                  <a:lnTo>
                    <a:pt x="253" y="265"/>
                  </a:lnTo>
                  <a:lnTo>
                    <a:pt x="252" y="275"/>
                  </a:lnTo>
                  <a:lnTo>
                    <a:pt x="253" y="286"/>
                  </a:lnTo>
                  <a:lnTo>
                    <a:pt x="254" y="296"/>
                  </a:lnTo>
                  <a:lnTo>
                    <a:pt x="253" y="306"/>
                  </a:lnTo>
                  <a:lnTo>
                    <a:pt x="248" y="314"/>
                  </a:lnTo>
                  <a:lnTo>
                    <a:pt x="239" y="320"/>
                  </a:lnTo>
                  <a:lnTo>
                    <a:pt x="230" y="324"/>
                  </a:lnTo>
                  <a:lnTo>
                    <a:pt x="220" y="327"/>
                  </a:lnTo>
                  <a:lnTo>
                    <a:pt x="212" y="334"/>
                  </a:lnTo>
                  <a:lnTo>
                    <a:pt x="207" y="341"/>
                  </a:lnTo>
                  <a:lnTo>
                    <a:pt x="203" y="351"/>
                  </a:lnTo>
                  <a:lnTo>
                    <a:pt x="203" y="360"/>
                  </a:lnTo>
                  <a:lnTo>
                    <a:pt x="203" y="363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2" name="Group 13"/>
            <p:cNvGrpSpPr>
              <a:grpSpLocks/>
            </p:cNvGrpSpPr>
            <p:nvPr/>
          </p:nvGrpSpPr>
          <p:grpSpPr bwMode="auto">
            <a:xfrm>
              <a:off x="9504" y="720"/>
              <a:ext cx="1083" cy="1384"/>
              <a:chOff x="4691" y="3156"/>
              <a:chExt cx="438" cy="546"/>
            </a:xfrm>
          </p:grpSpPr>
          <p:sp>
            <p:nvSpPr>
              <p:cNvPr id="33" name="Freeform 14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4691" y="3156"/>
                <a:ext cx="438" cy="546"/>
              </a:xfrm>
              <a:custGeom>
                <a:avLst/>
                <a:gdLst/>
                <a:ahLst/>
                <a:cxnLst>
                  <a:cxn ang="0">
                    <a:pos x="204" y="545"/>
                  </a:cxn>
                  <a:cxn ang="0">
                    <a:pos x="0" y="545"/>
                  </a:cxn>
                  <a:cxn ang="0">
                    <a:pos x="336" y="0"/>
                  </a:cxn>
                  <a:cxn ang="0">
                    <a:pos x="437" y="165"/>
                  </a:cxn>
                  <a:cxn ang="0">
                    <a:pos x="369" y="273"/>
                  </a:cxn>
                  <a:cxn ang="0">
                    <a:pos x="394" y="292"/>
                  </a:cxn>
                  <a:cxn ang="0">
                    <a:pos x="229" y="235"/>
                  </a:cxn>
                  <a:cxn ang="0">
                    <a:pos x="363" y="342"/>
                  </a:cxn>
                  <a:cxn ang="0">
                    <a:pos x="198" y="286"/>
                  </a:cxn>
                  <a:cxn ang="0">
                    <a:pos x="332" y="392"/>
                  </a:cxn>
                  <a:cxn ang="0">
                    <a:pos x="302" y="381"/>
                  </a:cxn>
                  <a:cxn ang="0">
                    <a:pos x="204" y="545"/>
                  </a:cxn>
                </a:cxnLst>
                <a:rect l="0" t="0" r="r" b="b"/>
                <a:pathLst>
                  <a:path w="438" h="546">
                    <a:moveTo>
                      <a:pt x="204" y="545"/>
                    </a:moveTo>
                    <a:lnTo>
                      <a:pt x="0" y="545"/>
                    </a:lnTo>
                    <a:lnTo>
                      <a:pt x="336" y="0"/>
                    </a:lnTo>
                    <a:lnTo>
                      <a:pt x="437" y="165"/>
                    </a:lnTo>
                    <a:lnTo>
                      <a:pt x="369" y="273"/>
                    </a:lnTo>
                    <a:lnTo>
                      <a:pt x="394" y="292"/>
                    </a:lnTo>
                    <a:lnTo>
                      <a:pt x="229" y="235"/>
                    </a:lnTo>
                    <a:lnTo>
                      <a:pt x="363" y="342"/>
                    </a:lnTo>
                    <a:lnTo>
                      <a:pt x="198" y="286"/>
                    </a:lnTo>
                    <a:lnTo>
                      <a:pt x="332" y="392"/>
                    </a:lnTo>
                    <a:lnTo>
                      <a:pt x="302" y="381"/>
                    </a:lnTo>
                    <a:lnTo>
                      <a:pt x="204" y="545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9822" y="1732"/>
              <a:ext cx="266" cy="178"/>
              <a:chOff x="4820" y="3555"/>
              <a:chExt cx="107" cy="70"/>
            </a:xfrm>
          </p:grpSpPr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4820" y="3555"/>
                <a:ext cx="107" cy="7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6" y="50"/>
                  </a:cxn>
                  <a:cxn ang="0">
                    <a:pos x="95" y="69"/>
                  </a:cxn>
                  <a:cxn ang="0">
                    <a:pos x="0" y="18"/>
                  </a:cxn>
                  <a:cxn ang="0">
                    <a:pos x="11" y="0"/>
                  </a:cxn>
                </a:cxnLst>
                <a:rect l="0" t="0" r="r" b="b"/>
                <a:pathLst>
                  <a:path w="107" h="70">
                    <a:moveTo>
                      <a:pt x="11" y="0"/>
                    </a:moveTo>
                    <a:lnTo>
                      <a:pt x="106" y="50"/>
                    </a:lnTo>
                    <a:lnTo>
                      <a:pt x="95" y="69"/>
                    </a:lnTo>
                    <a:lnTo>
                      <a:pt x="0" y="18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4" name="Group 19"/>
            <p:cNvGrpSpPr>
              <a:grpSpLocks/>
            </p:cNvGrpSpPr>
            <p:nvPr/>
          </p:nvGrpSpPr>
          <p:grpSpPr bwMode="auto">
            <a:xfrm>
              <a:off x="9969" y="1517"/>
              <a:ext cx="155" cy="301"/>
              <a:chOff x="4879" y="3470"/>
              <a:chExt cx="63" cy="119"/>
            </a:xfrm>
          </p:grpSpPr>
          <p:sp>
            <p:nvSpPr>
              <p:cNvPr id="29" name="Freeform 20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30" name="Freeform 21"/>
              <p:cNvSpPr>
                <a:spLocks/>
              </p:cNvSpPr>
              <p:nvPr/>
            </p:nvSpPr>
            <p:spPr bwMode="auto">
              <a:xfrm>
                <a:off x="4879" y="3470"/>
                <a:ext cx="63" cy="119"/>
              </a:xfrm>
              <a:custGeom>
                <a:avLst/>
                <a:gdLst/>
                <a:ahLst/>
                <a:cxnLst>
                  <a:cxn ang="0">
                    <a:pos x="57" y="118"/>
                  </a:cxn>
                  <a:cxn ang="0">
                    <a:pos x="62" y="103"/>
                  </a:cxn>
                  <a:cxn ang="0">
                    <a:pos x="60" y="88"/>
                  </a:cxn>
                  <a:cxn ang="0">
                    <a:pos x="51" y="73"/>
                  </a:cxn>
                  <a:cxn ang="0">
                    <a:pos x="24" y="35"/>
                  </a:cxn>
                  <a:cxn ang="0">
                    <a:pos x="20" y="27"/>
                  </a:cxn>
                  <a:cxn ang="0">
                    <a:pos x="19" y="18"/>
                  </a:cxn>
                  <a:cxn ang="0">
                    <a:pos x="22" y="10"/>
                  </a:cxn>
                  <a:cxn ang="0">
                    <a:pos x="4" y="0"/>
                  </a:cxn>
                  <a:cxn ang="0">
                    <a:pos x="0" y="13"/>
                  </a:cxn>
                  <a:cxn ang="0">
                    <a:pos x="1" y="27"/>
                  </a:cxn>
                  <a:cxn ang="0">
                    <a:pos x="6" y="39"/>
                  </a:cxn>
                  <a:cxn ang="0">
                    <a:pos x="35" y="82"/>
                  </a:cxn>
                  <a:cxn ang="0">
                    <a:pos x="41" y="90"/>
                  </a:cxn>
                  <a:cxn ang="0">
                    <a:pos x="43" y="99"/>
                  </a:cxn>
                  <a:cxn ang="0">
                    <a:pos x="39" y="107"/>
                  </a:cxn>
                  <a:cxn ang="0">
                    <a:pos x="57" y="118"/>
                  </a:cxn>
                </a:cxnLst>
                <a:rect l="0" t="0" r="r" b="b"/>
                <a:pathLst>
                  <a:path w="63" h="119">
                    <a:moveTo>
                      <a:pt x="57" y="118"/>
                    </a:moveTo>
                    <a:lnTo>
                      <a:pt x="62" y="103"/>
                    </a:lnTo>
                    <a:lnTo>
                      <a:pt x="60" y="88"/>
                    </a:lnTo>
                    <a:lnTo>
                      <a:pt x="51" y="73"/>
                    </a:lnTo>
                    <a:lnTo>
                      <a:pt x="24" y="35"/>
                    </a:lnTo>
                    <a:lnTo>
                      <a:pt x="20" y="27"/>
                    </a:lnTo>
                    <a:lnTo>
                      <a:pt x="19" y="18"/>
                    </a:lnTo>
                    <a:lnTo>
                      <a:pt x="22" y="10"/>
                    </a:lnTo>
                    <a:lnTo>
                      <a:pt x="4" y="0"/>
                    </a:lnTo>
                    <a:lnTo>
                      <a:pt x="0" y="13"/>
                    </a:lnTo>
                    <a:lnTo>
                      <a:pt x="1" y="27"/>
                    </a:lnTo>
                    <a:lnTo>
                      <a:pt x="6" y="39"/>
                    </a:lnTo>
                    <a:lnTo>
                      <a:pt x="35" y="82"/>
                    </a:lnTo>
                    <a:lnTo>
                      <a:pt x="41" y="90"/>
                    </a:lnTo>
                    <a:lnTo>
                      <a:pt x="43" y="99"/>
                    </a:lnTo>
                    <a:lnTo>
                      <a:pt x="39" y="107"/>
                    </a:lnTo>
                    <a:lnTo>
                      <a:pt x="57" y="118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5" name="Freeform 22"/>
            <p:cNvSpPr>
              <a:spLocks/>
            </p:cNvSpPr>
            <p:nvPr/>
          </p:nvSpPr>
          <p:spPr bwMode="auto">
            <a:xfrm>
              <a:off x="10625" y="1649"/>
              <a:ext cx="318" cy="461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81"/>
                </a:cxn>
                <a:cxn ang="0">
                  <a:pos x="5" y="171"/>
                </a:cxn>
                <a:cxn ang="0">
                  <a:pos x="10" y="163"/>
                </a:cxn>
                <a:cxn ang="0">
                  <a:pos x="19" y="158"/>
                </a:cxn>
                <a:cxn ang="0">
                  <a:pos x="30" y="155"/>
                </a:cxn>
                <a:cxn ang="0">
                  <a:pos x="37" y="152"/>
                </a:cxn>
                <a:cxn ang="0">
                  <a:pos x="46" y="145"/>
                </a:cxn>
                <a:cxn ang="0">
                  <a:pos x="52" y="135"/>
                </a:cxn>
                <a:cxn ang="0">
                  <a:pos x="53" y="125"/>
                </a:cxn>
                <a:cxn ang="0">
                  <a:pos x="52" y="116"/>
                </a:cxn>
                <a:cxn ang="0">
                  <a:pos x="50" y="106"/>
                </a:cxn>
                <a:cxn ang="0">
                  <a:pos x="53" y="95"/>
                </a:cxn>
                <a:cxn ang="0">
                  <a:pos x="59" y="84"/>
                </a:cxn>
                <a:cxn ang="0">
                  <a:pos x="67" y="78"/>
                </a:cxn>
                <a:cxn ang="0">
                  <a:pos x="79" y="73"/>
                </a:cxn>
                <a:cxn ang="0">
                  <a:pos x="88" y="70"/>
                </a:cxn>
                <a:cxn ang="0">
                  <a:pos x="96" y="63"/>
                </a:cxn>
                <a:cxn ang="0">
                  <a:pos x="101" y="55"/>
                </a:cxn>
                <a:cxn ang="0">
                  <a:pos x="103" y="46"/>
                </a:cxn>
                <a:cxn ang="0">
                  <a:pos x="101" y="36"/>
                </a:cxn>
                <a:cxn ang="0">
                  <a:pos x="101" y="25"/>
                </a:cxn>
                <a:cxn ang="0">
                  <a:pos x="101" y="16"/>
                </a:cxn>
                <a:cxn ang="0">
                  <a:pos x="106" y="6"/>
                </a:cxn>
                <a:cxn ang="0">
                  <a:pos x="112" y="0"/>
                </a:cxn>
                <a:cxn ang="0">
                  <a:pos x="128" y="23"/>
                </a:cxn>
                <a:cxn ang="0">
                  <a:pos x="124" y="36"/>
                </a:cxn>
                <a:cxn ang="0">
                  <a:pos x="126" y="47"/>
                </a:cxn>
                <a:cxn ang="0">
                  <a:pos x="128" y="57"/>
                </a:cxn>
                <a:cxn ang="0">
                  <a:pos x="124" y="67"/>
                </a:cxn>
                <a:cxn ang="0">
                  <a:pos x="119" y="76"/>
                </a:cxn>
                <a:cxn ang="0">
                  <a:pos x="112" y="81"/>
                </a:cxn>
                <a:cxn ang="0">
                  <a:pos x="101" y="86"/>
                </a:cxn>
                <a:cxn ang="0">
                  <a:pos x="91" y="89"/>
                </a:cxn>
                <a:cxn ang="0">
                  <a:pos x="81" y="97"/>
                </a:cxn>
                <a:cxn ang="0">
                  <a:pos x="75" y="108"/>
                </a:cxn>
                <a:cxn ang="0">
                  <a:pos x="74" y="117"/>
                </a:cxn>
                <a:cxn ang="0">
                  <a:pos x="75" y="129"/>
                </a:cxn>
                <a:cxn ang="0">
                  <a:pos x="75" y="138"/>
                </a:cxn>
                <a:cxn ang="0">
                  <a:pos x="74" y="148"/>
                </a:cxn>
                <a:cxn ang="0">
                  <a:pos x="68" y="156"/>
                </a:cxn>
                <a:cxn ang="0">
                  <a:pos x="62" y="163"/>
                </a:cxn>
                <a:cxn ang="0">
                  <a:pos x="52" y="167"/>
                </a:cxn>
                <a:cxn ang="0">
                  <a:pos x="43" y="169"/>
                </a:cxn>
                <a:cxn ang="0">
                  <a:pos x="36" y="174"/>
                </a:cxn>
                <a:cxn ang="0">
                  <a:pos x="30" y="181"/>
                </a:cxn>
                <a:cxn ang="0">
                  <a:pos x="0" y="181"/>
                </a:cxn>
              </a:cxnLst>
              <a:rect l="0" t="0" r="r" b="b"/>
              <a:pathLst>
                <a:path w="129" h="182">
                  <a:moveTo>
                    <a:pt x="0" y="181"/>
                  </a:moveTo>
                  <a:lnTo>
                    <a:pt x="0" y="181"/>
                  </a:lnTo>
                  <a:lnTo>
                    <a:pt x="5" y="171"/>
                  </a:lnTo>
                  <a:lnTo>
                    <a:pt x="10" y="163"/>
                  </a:lnTo>
                  <a:lnTo>
                    <a:pt x="19" y="158"/>
                  </a:lnTo>
                  <a:lnTo>
                    <a:pt x="30" y="155"/>
                  </a:lnTo>
                  <a:lnTo>
                    <a:pt x="37" y="152"/>
                  </a:lnTo>
                  <a:lnTo>
                    <a:pt x="46" y="145"/>
                  </a:lnTo>
                  <a:lnTo>
                    <a:pt x="52" y="135"/>
                  </a:lnTo>
                  <a:lnTo>
                    <a:pt x="53" y="125"/>
                  </a:lnTo>
                  <a:lnTo>
                    <a:pt x="52" y="116"/>
                  </a:lnTo>
                  <a:lnTo>
                    <a:pt x="50" y="106"/>
                  </a:lnTo>
                  <a:lnTo>
                    <a:pt x="53" y="95"/>
                  </a:lnTo>
                  <a:lnTo>
                    <a:pt x="59" y="84"/>
                  </a:lnTo>
                  <a:lnTo>
                    <a:pt x="67" y="78"/>
                  </a:lnTo>
                  <a:lnTo>
                    <a:pt x="79" y="73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01" y="55"/>
                  </a:lnTo>
                  <a:lnTo>
                    <a:pt x="103" y="46"/>
                  </a:lnTo>
                  <a:lnTo>
                    <a:pt x="101" y="36"/>
                  </a:lnTo>
                  <a:lnTo>
                    <a:pt x="101" y="25"/>
                  </a:lnTo>
                  <a:lnTo>
                    <a:pt x="101" y="16"/>
                  </a:lnTo>
                  <a:lnTo>
                    <a:pt x="106" y="6"/>
                  </a:lnTo>
                  <a:lnTo>
                    <a:pt x="112" y="0"/>
                  </a:lnTo>
                  <a:lnTo>
                    <a:pt x="128" y="23"/>
                  </a:lnTo>
                  <a:lnTo>
                    <a:pt x="124" y="36"/>
                  </a:lnTo>
                  <a:lnTo>
                    <a:pt x="126" y="47"/>
                  </a:lnTo>
                  <a:lnTo>
                    <a:pt x="128" y="57"/>
                  </a:lnTo>
                  <a:lnTo>
                    <a:pt x="124" y="67"/>
                  </a:lnTo>
                  <a:lnTo>
                    <a:pt x="119" y="76"/>
                  </a:lnTo>
                  <a:lnTo>
                    <a:pt x="112" y="81"/>
                  </a:lnTo>
                  <a:lnTo>
                    <a:pt x="101" y="86"/>
                  </a:lnTo>
                  <a:lnTo>
                    <a:pt x="91" y="89"/>
                  </a:lnTo>
                  <a:lnTo>
                    <a:pt x="81" y="97"/>
                  </a:lnTo>
                  <a:lnTo>
                    <a:pt x="75" y="108"/>
                  </a:lnTo>
                  <a:lnTo>
                    <a:pt x="74" y="117"/>
                  </a:lnTo>
                  <a:lnTo>
                    <a:pt x="75" y="129"/>
                  </a:lnTo>
                  <a:lnTo>
                    <a:pt x="75" y="138"/>
                  </a:lnTo>
                  <a:lnTo>
                    <a:pt x="74" y="148"/>
                  </a:lnTo>
                  <a:lnTo>
                    <a:pt x="68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3" y="169"/>
                  </a:lnTo>
                  <a:lnTo>
                    <a:pt x="36" y="174"/>
                  </a:lnTo>
                  <a:lnTo>
                    <a:pt x="30" y="181"/>
                  </a:lnTo>
                  <a:lnTo>
                    <a:pt x="0" y="181"/>
                  </a:lnTo>
                </a:path>
              </a:pathLst>
            </a:custGeom>
            <a:solidFill>
              <a:srgbClr val="0000FF"/>
            </a:solidFill>
            <a:ln w="9525" cap="rnd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6" name="Group 23"/>
            <p:cNvGrpSpPr>
              <a:grpSpLocks/>
            </p:cNvGrpSpPr>
            <p:nvPr/>
          </p:nvGrpSpPr>
          <p:grpSpPr bwMode="auto">
            <a:xfrm>
              <a:off x="9776" y="1811"/>
              <a:ext cx="259" cy="209"/>
              <a:chOff x="4801" y="3586"/>
              <a:chExt cx="105" cy="83"/>
            </a:xfrm>
          </p:grpSpPr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8" name="Freeform 25"/>
              <p:cNvSpPr>
                <a:spLocks/>
              </p:cNvSpPr>
              <p:nvPr/>
            </p:nvSpPr>
            <p:spPr bwMode="auto">
              <a:xfrm>
                <a:off x="4801" y="3586"/>
                <a:ext cx="105" cy="83"/>
              </a:xfrm>
              <a:custGeom>
                <a:avLst/>
                <a:gdLst/>
                <a:ahLst/>
                <a:cxnLst>
                  <a:cxn ang="0">
                    <a:pos x="97" y="62"/>
                  </a:cxn>
                  <a:cxn ang="0">
                    <a:pos x="86" y="72"/>
                  </a:cxn>
                  <a:cxn ang="0">
                    <a:pos x="74" y="79"/>
                  </a:cxn>
                  <a:cxn ang="0">
                    <a:pos x="60" y="82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1"/>
                  </a:cxn>
                  <a:cxn ang="0">
                    <a:pos x="12" y="61"/>
                  </a:cxn>
                  <a:cxn ang="0">
                    <a:pos x="5" y="50"/>
                  </a:cxn>
                  <a:cxn ang="0">
                    <a:pos x="0" y="39"/>
                  </a:cxn>
                  <a:cxn ang="0">
                    <a:pos x="0" y="24"/>
                  </a:cxn>
                  <a:cxn ang="0">
                    <a:pos x="3" y="12"/>
                  </a:cxn>
                  <a:cxn ang="0">
                    <a:pos x="10" y="0"/>
                  </a:cxn>
                  <a:cxn ang="0">
                    <a:pos x="29" y="10"/>
                  </a:cxn>
                  <a:cxn ang="0">
                    <a:pos x="22" y="19"/>
                  </a:cxn>
                  <a:cxn ang="0">
                    <a:pos x="21" y="29"/>
                  </a:cxn>
                  <a:cxn ang="0">
                    <a:pos x="21" y="39"/>
                  </a:cxn>
                  <a:cxn ang="0">
                    <a:pos x="26" y="48"/>
                  </a:cxn>
                  <a:cxn ang="0">
                    <a:pos x="33" y="56"/>
                  </a:cxn>
                  <a:cxn ang="0">
                    <a:pos x="43" y="61"/>
                  </a:cxn>
                  <a:cxn ang="0">
                    <a:pos x="53" y="62"/>
                  </a:cxn>
                  <a:cxn ang="0">
                    <a:pos x="64" y="61"/>
                  </a:cxn>
                  <a:cxn ang="0">
                    <a:pos x="74" y="58"/>
                  </a:cxn>
                  <a:cxn ang="0">
                    <a:pos x="81" y="50"/>
                  </a:cxn>
                  <a:cxn ang="0">
                    <a:pos x="86" y="41"/>
                  </a:cxn>
                  <a:cxn ang="0">
                    <a:pos x="104" y="51"/>
                  </a:cxn>
                  <a:cxn ang="0">
                    <a:pos x="97" y="62"/>
                  </a:cxn>
                </a:cxnLst>
                <a:rect l="0" t="0" r="r" b="b"/>
                <a:pathLst>
                  <a:path w="105" h="83">
                    <a:moveTo>
                      <a:pt x="97" y="62"/>
                    </a:moveTo>
                    <a:lnTo>
                      <a:pt x="86" y="72"/>
                    </a:lnTo>
                    <a:lnTo>
                      <a:pt x="74" y="79"/>
                    </a:lnTo>
                    <a:lnTo>
                      <a:pt x="60" y="82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1"/>
                    </a:lnTo>
                    <a:lnTo>
                      <a:pt x="12" y="61"/>
                    </a:lnTo>
                    <a:lnTo>
                      <a:pt x="5" y="50"/>
                    </a:lnTo>
                    <a:lnTo>
                      <a:pt x="0" y="39"/>
                    </a:lnTo>
                    <a:lnTo>
                      <a:pt x="0" y="24"/>
                    </a:lnTo>
                    <a:lnTo>
                      <a:pt x="3" y="12"/>
                    </a:lnTo>
                    <a:lnTo>
                      <a:pt x="10" y="0"/>
                    </a:lnTo>
                    <a:lnTo>
                      <a:pt x="29" y="10"/>
                    </a:lnTo>
                    <a:lnTo>
                      <a:pt x="22" y="19"/>
                    </a:lnTo>
                    <a:lnTo>
                      <a:pt x="21" y="29"/>
                    </a:lnTo>
                    <a:lnTo>
                      <a:pt x="21" y="39"/>
                    </a:lnTo>
                    <a:lnTo>
                      <a:pt x="26" y="48"/>
                    </a:lnTo>
                    <a:lnTo>
                      <a:pt x="33" y="56"/>
                    </a:lnTo>
                    <a:lnTo>
                      <a:pt x="43" y="61"/>
                    </a:lnTo>
                    <a:lnTo>
                      <a:pt x="53" y="62"/>
                    </a:lnTo>
                    <a:lnTo>
                      <a:pt x="64" y="61"/>
                    </a:lnTo>
                    <a:lnTo>
                      <a:pt x="74" y="58"/>
                    </a:lnTo>
                    <a:lnTo>
                      <a:pt x="81" y="50"/>
                    </a:lnTo>
                    <a:lnTo>
                      <a:pt x="86" y="41"/>
                    </a:lnTo>
                    <a:lnTo>
                      <a:pt x="104" y="51"/>
                    </a:lnTo>
                    <a:lnTo>
                      <a:pt x="97" y="62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>
              <a:off x="10794" y="2095"/>
              <a:ext cx="37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grpSp>
          <p:nvGrpSpPr>
            <p:cNvPr id="18" name="Group 27"/>
            <p:cNvGrpSpPr>
              <a:grpSpLocks/>
            </p:cNvGrpSpPr>
            <p:nvPr/>
          </p:nvGrpSpPr>
          <p:grpSpPr bwMode="auto">
            <a:xfrm>
              <a:off x="10209" y="1019"/>
              <a:ext cx="281" cy="252"/>
              <a:chOff x="4976" y="3274"/>
              <a:chExt cx="114" cy="99"/>
            </a:xfrm>
          </p:grpSpPr>
          <p:sp>
            <p:nvSpPr>
              <p:cNvPr id="25" name="Freeform 28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6" name="Freeform 29"/>
              <p:cNvSpPr>
                <a:spLocks/>
              </p:cNvSpPr>
              <p:nvPr/>
            </p:nvSpPr>
            <p:spPr bwMode="auto">
              <a:xfrm>
                <a:off x="4976" y="3274"/>
                <a:ext cx="114" cy="99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59" y="0"/>
                  </a:cxn>
                  <a:cxn ang="0">
                    <a:pos x="73" y="3"/>
                  </a:cxn>
                  <a:cxn ang="0">
                    <a:pos x="84" y="8"/>
                  </a:cxn>
                  <a:cxn ang="0">
                    <a:pos x="97" y="16"/>
                  </a:cxn>
                  <a:cxn ang="0">
                    <a:pos x="105" y="25"/>
                  </a:cxn>
                  <a:cxn ang="0">
                    <a:pos x="111" y="37"/>
                  </a:cxn>
                  <a:cxn ang="0">
                    <a:pos x="113" y="50"/>
                  </a:cxn>
                  <a:cxn ang="0">
                    <a:pos x="111" y="63"/>
                  </a:cxn>
                  <a:cxn ang="0">
                    <a:pos x="105" y="76"/>
                  </a:cxn>
                  <a:cxn ang="0">
                    <a:pos x="93" y="96"/>
                  </a:cxn>
                  <a:cxn ang="0">
                    <a:pos x="93" y="98"/>
                  </a:cxn>
                  <a:cxn ang="0">
                    <a:pos x="0" y="46"/>
                  </a:cxn>
                  <a:cxn ang="0">
                    <a:pos x="13" y="25"/>
                  </a:cxn>
                  <a:cxn ang="0">
                    <a:pos x="22" y="16"/>
                  </a:cxn>
                  <a:cxn ang="0">
                    <a:pos x="31" y="8"/>
                  </a:cxn>
                  <a:cxn ang="0">
                    <a:pos x="44" y="3"/>
                  </a:cxn>
                </a:cxnLst>
                <a:rect l="0" t="0" r="r" b="b"/>
                <a:pathLst>
                  <a:path w="114" h="99">
                    <a:moveTo>
                      <a:pt x="44" y="3"/>
                    </a:moveTo>
                    <a:lnTo>
                      <a:pt x="59" y="0"/>
                    </a:lnTo>
                    <a:lnTo>
                      <a:pt x="73" y="3"/>
                    </a:lnTo>
                    <a:lnTo>
                      <a:pt x="84" y="8"/>
                    </a:lnTo>
                    <a:lnTo>
                      <a:pt x="97" y="16"/>
                    </a:lnTo>
                    <a:lnTo>
                      <a:pt x="105" y="25"/>
                    </a:lnTo>
                    <a:lnTo>
                      <a:pt x="111" y="37"/>
                    </a:lnTo>
                    <a:lnTo>
                      <a:pt x="113" y="50"/>
                    </a:lnTo>
                    <a:lnTo>
                      <a:pt x="111" y="63"/>
                    </a:lnTo>
                    <a:lnTo>
                      <a:pt x="105" y="76"/>
                    </a:lnTo>
                    <a:lnTo>
                      <a:pt x="93" y="96"/>
                    </a:lnTo>
                    <a:lnTo>
                      <a:pt x="93" y="98"/>
                    </a:lnTo>
                    <a:lnTo>
                      <a:pt x="0" y="46"/>
                    </a:lnTo>
                    <a:lnTo>
                      <a:pt x="13" y="25"/>
                    </a:lnTo>
                    <a:lnTo>
                      <a:pt x="22" y="16"/>
                    </a:lnTo>
                    <a:lnTo>
                      <a:pt x="31" y="8"/>
                    </a:lnTo>
                    <a:lnTo>
                      <a:pt x="44" y="3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19" name="Group 30"/>
            <p:cNvGrpSpPr>
              <a:grpSpLocks/>
            </p:cNvGrpSpPr>
            <p:nvPr/>
          </p:nvGrpSpPr>
          <p:grpSpPr bwMode="auto">
            <a:xfrm>
              <a:off x="10287" y="1071"/>
              <a:ext cx="157" cy="126"/>
              <a:chOff x="5008" y="3294"/>
              <a:chExt cx="63" cy="50"/>
            </a:xfrm>
          </p:grpSpPr>
          <p:sp>
            <p:nvSpPr>
              <p:cNvPr id="23" name="Freeform 31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4" name="Freeform 32"/>
              <p:cNvSpPr>
                <a:spLocks/>
              </p:cNvSpPr>
              <p:nvPr/>
            </p:nvSpPr>
            <p:spPr bwMode="auto">
              <a:xfrm>
                <a:off x="5008" y="3294"/>
                <a:ext cx="63" cy="50"/>
              </a:xfrm>
              <a:custGeom>
                <a:avLst/>
                <a:gdLst/>
                <a:ahLst/>
                <a:cxnLst>
                  <a:cxn ang="0">
                    <a:pos x="60" y="40"/>
                  </a:cxn>
                  <a:cxn ang="0">
                    <a:pos x="62" y="29"/>
                  </a:cxn>
                  <a:cxn ang="0">
                    <a:pos x="59" y="21"/>
                  </a:cxn>
                  <a:cxn ang="0">
                    <a:pos x="53" y="12"/>
                  </a:cxn>
                  <a:cxn ang="0">
                    <a:pos x="44" y="5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15" y="3"/>
                  </a:cxn>
                  <a:cxn ang="0">
                    <a:pos x="5" y="10"/>
                  </a:cxn>
                  <a:cxn ang="0">
                    <a:pos x="0" y="18"/>
                  </a:cxn>
                  <a:cxn ang="0">
                    <a:pos x="57" y="49"/>
                  </a:cxn>
                  <a:cxn ang="0">
                    <a:pos x="60" y="40"/>
                  </a:cxn>
                </a:cxnLst>
                <a:rect l="0" t="0" r="r" b="b"/>
                <a:pathLst>
                  <a:path w="63" h="50">
                    <a:moveTo>
                      <a:pt x="60" y="40"/>
                    </a:moveTo>
                    <a:lnTo>
                      <a:pt x="62" y="29"/>
                    </a:lnTo>
                    <a:lnTo>
                      <a:pt x="59" y="21"/>
                    </a:lnTo>
                    <a:lnTo>
                      <a:pt x="53" y="12"/>
                    </a:lnTo>
                    <a:lnTo>
                      <a:pt x="44" y="5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15" y="3"/>
                    </a:lnTo>
                    <a:lnTo>
                      <a:pt x="5" y="10"/>
                    </a:lnTo>
                    <a:lnTo>
                      <a:pt x="0" y="18"/>
                    </a:lnTo>
                    <a:lnTo>
                      <a:pt x="57" y="49"/>
                    </a:lnTo>
                    <a:lnTo>
                      <a:pt x="60" y="40"/>
                    </a:lnTo>
                  </a:path>
                </a:pathLst>
              </a:custGeom>
              <a:solidFill>
                <a:srgbClr val="FF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  <p:grpSp>
          <p:nvGrpSpPr>
            <p:cNvPr id="20" name="Group 33"/>
            <p:cNvGrpSpPr>
              <a:grpSpLocks/>
            </p:cNvGrpSpPr>
            <p:nvPr/>
          </p:nvGrpSpPr>
          <p:grpSpPr bwMode="auto">
            <a:xfrm>
              <a:off x="10146" y="1187"/>
              <a:ext cx="268" cy="185"/>
              <a:chOff x="4951" y="3340"/>
              <a:chExt cx="108" cy="73"/>
            </a:xfrm>
          </p:grpSpPr>
          <p:sp>
            <p:nvSpPr>
              <p:cNvPr id="21" name="Freeform 34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  <p:sp>
            <p:nvSpPr>
              <p:cNvPr id="22" name="Freeform 35"/>
              <p:cNvSpPr>
                <a:spLocks/>
              </p:cNvSpPr>
              <p:nvPr/>
            </p:nvSpPr>
            <p:spPr bwMode="auto">
              <a:xfrm>
                <a:off x="4951" y="3340"/>
                <a:ext cx="108" cy="7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92" y="72"/>
                  </a:cxn>
                  <a:cxn ang="0">
                    <a:pos x="107" y="50"/>
                  </a:cxn>
                  <a:cxn ang="0">
                    <a:pos x="13" y="0"/>
                  </a:cxn>
                  <a:cxn ang="0">
                    <a:pos x="0" y="21"/>
                  </a:cxn>
                </a:cxnLst>
                <a:rect l="0" t="0" r="r" b="b"/>
                <a:pathLst>
                  <a:path w="108" h="73">
                    <a:moveTo>
                      <a:pt x="0" y="21"/>
                    </a:moveTo>
                    <a:lnTo>
                      <a:pt x="92" y="72"/>
                    </a:lnTo>
                    <a:lnTo>
                      <a:pt x="107" y="50"/>
                    </a:lnTo>
                    <a:lnTo>
                      <a:pt x="13" y="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FFF"/>
              </a:solidFill>
              <a:ln w="9525" cap="rnd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  <p:pic>
        <p:nvPicPr>
          <p:cNvPr id="39" name="41 Imagen" descr="uni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45127" y="6107938"/>
            <a:ext cx="504056" cy="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4318A-31DF-40A5-90FA-417E104CB1DF}" type="datetime1">
              <a:rPr lang="es-PE" smtClean="0"/>
              <a:t>4/09/2023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581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13C3-9A8C-469D-83B8-C84EE022F083}" type="datetime1">
              <a:rPr lang="es-PE" smtClean="0"/>
              <a:t>4/09/2023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4633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283C2-7ACB-4B67-8ADD-0C0916CC94DF}" type="datetime1">
              <a:rPr lang="es-PE" smtClean="0"/>
              <a:t>4/09/2023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705EC-A96F-492F-98BC-48AAA8F0E8C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21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/>
              <a:t>EL GRAN TERREMOTO DE ANCASH DE 1970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E" dirty="0"/>
              <a:t>Javier Piqué del Pozo, PhD</a:t>
            </a:r>
          </a:p>
          <a:p>
            <a:r>
              <a:rPr lang="es-PE" dirty="0"/>
              <a:t>Profesor Principal de la FIC – UNI</a:t>
            </a:r>
          </a:p>
          <a:p>
            <a:r>
              <a:rPr lang="es-PE" dirty="0"/>
              <a:t>Ex director del CISMID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534" y="152975"/>
            <a:ext cx="1825031" cy="8265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02" y="245046"/>
            <a:ext cx="1355738" cy="4306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3297" y="901593"/>
            <a:ext cx="869063" cy="600300"/>
          </a:xfrm>
          <a:prstGeom prst="rect">
            <a:avLst/>
          </a:prstGeom>
        </p:spPr>
      </p:pic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3763108" y="6356350"/>
            <a:ext cx="4390292" cy="365125"/>
          </a:xfrm>
        </p:spPr>
        <p:txBody>
          <a:bodyPr/>
          <a:lstStyle/>
          <a:p>
            <a:r>
              <a:rPr lang="es-PE"/>
              <a:t>Lecciones aprendidas de los Grandes Terremotos del Perú y Japón</a:t>
            </a:r>
            <a:endParaRPr lang="es-PE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8717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CHIMBOTE</a:t>
            </a:r>
          </a:p>
        </p:txBody>
      </p:sp>
      <p:pic>
        <p:nvPicPr>
          <p:cNvPr id="4" name="Imagen 3" descr="Imagen en blanco y negro de una casa&#10;&#10;Descripción generada automáticamente">
            <a:extLst>
              <a:ext uri="{FF2B5EF4-FFF2-40B4-BE49-F238E27FC236}">
                <a16:creationId xmlns:a16="http://schemas.microsoft.com/office/drawing/2014/main" id="{52BCA1DD-F7C6-4906-91A8-B57D506FB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83" y="1427200"/>
            <a:ext cx="4752000" cy="3793055"/>
          </a:xfrm>
          <a:prstGeom prst="rect">
            <a:avLst/>
          </a:prstGeom>
        </p:spPr>
      </p:pic>
      <p:pic>
        <p:nvPicPr>
          <p:cNvPr id="5" name="Picture 2" descr="chim1">
            <a:extLst>
              <a:ext uri="{FF2B5EF4-FFF2-40B4-BE49-F238E27FC236}">
                <a16:creationId xmlns:a16="http://schemas.microsoft.com/office/drawing/2014/main" id="{5C2A57DB-EAE7-4005-8417-84511A483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83" y="2144661"/>
            <a:ext cx="6283552" cy="43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175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CHIMBOTE: DESTRUCCIÓN Y LICUACIÓN</a:t>
            </a:r>
          </a:p>
        </p:txBody>
      </p:sp>
      <p:pic>
        <p:nvPicPr>
          <p:cNvPr id="5" name="Imagen 4" descr="Imagen en blanco y negr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ED03AC64-DCF7-4287-80DB-8B0FC2385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4" y="1439208"/>
            <a:ext cx="4752000" cy="3803497"/>
          </a:xfrm>
          <a:prstGeom prst="rect">
            <a:avLst/>
          </a:prstGeom>
        </p:spPr>
      </p:pic>
      <p:pic>
        <p:nvPicPr>
          <p:cNvPr id="6" name="Imagen 5" descr="Foto en blanco y negro de una ciudad&#10;&#10;Descripción generada automáticamente">
            <a:extLst>
              <a:ext uri="{FF2B5EF4-FFF2-40B4-BE49-F238E27FC236}">
                <a16:creationId xmlns:a16="http://schemas.microsoft.com/office/drawing/2014/main" id="{10179238-C2DB-4C77-B402-7BE540919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813" y="2733516"/>
            <a:ext cx="4752000" cy="3805396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56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CHIMBOTE: DESTRUCCIÓN Y LICUACIÓN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F933CD-AE8A-42C5-A724-E3B22479B1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b="17592"/>
          <a:stretch/>
        </p:blipFill>
        <p:spPr>
          <a:xfrm>
            <a:off x="356353" y="1307270"/>
            <a:ext cx="5967075" cy="34851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3428" y="3125363"/>
            <a:ext cx="5868572" cy="3334043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944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PE" dirty="0"/>
              <a:t>“HERENCIA” DEL TERREMOTO DEL 31 DE MAYO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80830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PE" dirty="0"/>
              <a:t>CRYRZA                 CREACIÓN </a:t>
            </a:r>
            <a:r>
              <a:rPr lang="es-PE"/>
              <a:t>DEL INSTITUTO </a:t>
            </a:r>
            <a:r>
              <a:rPr lang="es-PE" dirty="0"/>
              <a:t>NACIONAL DE </a:t>
            </a:r>
            <a:r>
              <a:rPr lang="es-PE"/>
              <a:t>DEFENSA CIVIL</a:t>
            </a:r>
            <a:endParaRPr lang="es-PE" dirty="0"/>
          </a:p>
          <a:p>
            <a:r>
              <a:rPr lang="es-PE" b="1" dirty="0"/>
              <a:t>MISION JAPONESA </a:t>
            </a:r>
            <a:r>
              <a:rPr lang="es-PE" dirty="0"/>
              <a:t>Prof. MORIMOTO.</a:t>
            </a:r>
          </a:p>
          <a:p>
            <a:r>
              <a:rPr lang="es-PE" dirty="0"/>
              <a:t>IDENTIFICACIÓN DE LOS EFECTOS DE MICROZONA: Licuación y MICROZONIFICACIÓN</a:t>
            </a:r>
          </a:p>
          <a:p>
            <a:r>
              <a:rPr lang="es-PE" dirty="0"/>
              <a:t>PRIMER CODIGO SISMORRESISTENTE A NIVEL NACIONAL</a:t>
            </a:r>
          </a:p>
          <a:p>
            <a:r>
              <a:rPr lang="es-PE" dirty="0"/>
              <a:t>CONCIENCIA NACIONAL SOBRE TERREMOTOS</a:t>
            </a:r>
          </a:p>
          <a:p>
            <a:r>
              <a:rPr lang="es-PE" dirty="0"/>
              <a:t>INGENIERÍA SISMORRRESISTENTE PERUANA</a:t>
            </a:r>
          </a:p>
          <a:p>
            <a:r>
              <a:rPr lang="es-PE" b="1" dirty="0"/>
              <a:t>MISIONES JAPONESAS                CREACIÓN DEL CISMID</a:t>
            </a:r>
          </a:p>
          <a:p>
            <a:r>
              <a:rPr lang="es-PE" dirty="0"/>
              <a:t>RED DE  ACELERÓGRAFOS (ALVA)</a:t>
            </a:r>
          </a:p>
          <a:p>
            <a:r>
              <a:rPr lang="es-PE" dirty="0"/>
              <a:t>MICROZONIFICACIÓN (MASW)</a:t>
            </a:r>
          </a:p>
        </p:txBody>
      </p:sp>
      <p:sp>
        <p:nvSpPr>
          <p:cNvPr id="4" name="Flecha derecha 3"/>
          <p:cNvSpPr/>
          <p:nvPr/>
        </p:nvSpPr>
        <p:spPr>
          <a:xfrm>
            <a:off x="2426676" y="16906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Flecha derecha 4"/>
          <p:cNvSpPr/>
          <p:nvPr/>
        </p:nvSpPr>
        <p:spPr>
          <a:xfrm>
            <a:off x="4288301" y="47352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51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41" y="348175"/>
            <a:ext cx="4278762" cy="566576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5AE69B-0CF1-4C0C-A5B1-1203E20F0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" r="1042"/>
          <a:stretch/>
        </p:blipFill>
        <p:spPr bwMode="auto">
          <a:xfrm>
            <a:off x="5325943" y="1765154"/>
            <a:ext cx="6866057" cy="456977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4A008543-80C5-4A9E-A5FF-BD749199A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347" y="6170314"/>
            <a:ext cx="282433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altLang="es-PE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Morimoto</a:t>
            </a:r>
            <a:r>
              <a:rPr lang="es-ES" altLang="es-PE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 1971</a:t>
            </a:r>
          </a:p>
          <a:p>
            <a:pPr algn="ctr">
              <a:spcBef>
                <a:spcPct val="50000"/>
              </a:spcBef>
            </a:pPr>
            <a:endParaRPr lang="es-ES" altLang="es-PE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050302" y="436074"/>
            <a:ext cx="7091289" cy="1325563"/>
          </a:xfrm>
        </p:spPr>
        <p:txBody>
          <a:bodyPr>
            <a:normAutofit fontScale="90000"/>
          </a:bodyPr>
          <a:lstStyle/>
          <a:p>
            <a:r>
              <a:rPr lang="es-PE" dirty="0"/>
              <a:t>Misión japonesa encabezada por </a:t>
            </a:r>
            <a:r>
              <a:rPr lang="es-PE" dirty="0" err="1"/>
              <a:t>Ryohei</a:t>
            </a:r>
            <a:r>
              <a:rPr lang="es-PE" dirty="0"/>
              <a:t> MORIMOTO: </a:t>
            </a:r>
            <a:r>
              <a:rPr lang="es-PE" dirty="0" err="1"/>
              <a:t>zonificáción</a:t>
            </a:r>
            <a:endParaRPr lang="es-PE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3398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62003" cy="1325563"/>
          </a:xfrm>
        </p:spPr>
        <p:txBody>
          <a:bodyPr/>
          <a:lstStyle/>
          <a:p>
            <a:r>
              <a:rPr lang="es-PE" dirty="0"/>
              <a:t>“Beneficios” del terremoto de 1970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8200" y="2444686"/>
            <a:ext cx="5745480" cy="2753409"/>
          </a:xfrm>
        </p:spPr>
        <p:txBody>
          <a:bodyPr/>
          <a:lstStyle/>
          <a:p>
            <a:r>
              <a:rPr lang="es-PE" dirty="0">
                <a:solidFill>
                  <a:srgbClr val="0A00D8"/>
                </a:solidFill>
                <a:latin typeface="Arial" pitchFamily="34" charset="0"/>
              </a:rPr>
              <a:t>1970: </a:t>
            </a:r>
            <a:r>
              <a:rPr lang="es-ES" dirty="0">
                <a:solidFill>
                  <a:srgbClr val="0A00D8"/>
                </a:solidFill>
                <a:latin typeface="Arial" pitchFamily="34" charset="0"/>
              </a:rPr>
              <a:t>Capítulo IV, Reglamento Nacional de Construcciones, “Seguridad Contra el Efecto Destructivo de los Sismos”. </a:t>
            </a:r>
          </a:p>
          <a:p>
            <a:r>
              <a:rPr lang="es-ES" dirty="0">
                <a:solidFill>
                  <a:srgbClr val="0A00D8"/>
                </a:solidFill>
                <a:latin typeface="Arial" pitchFamily="34" charset="0"/>
              </a:rPr>
              <a:t>P</a:t>
            </a:r>
            <a:r>
              <a:rPr lang="es-PE" dirty="0" err="1">
                <a:solidFill>
                  <a:srgbClr val="0A00D8"/>
                </a:solidFill>
                <a:latin typeface="Arial" pitchFamily="34" charset="0"/>
              </a:rPr>
              <a:t>rimera</a:t>
            </a:r>
            <a:r>
              <a:rPr lang="es-PE" dirty="0">
                <a:solidFill>
                  <a:srgbClr val="0A00D8"/>
                </a:solidFill>
                <a:latin typeface="Arial" pitchFamily="34" charset="0"/>
              </a:rPr>
              <a:t> norma peruana a nivel nacional.</a:t>
            </a:r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064" y="0"/>
            <a:ext cx="4564966" cy="6591127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7864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87304" y="770671"/>
            <a:ext cx="9144000" cy="2387600"/>
          </a:xfrm>
        </p:spPr>
        <p:txBody>
          <a:bodyPr/>
          <a:lstStyle/>
          <a:p>
            <a:r>
              <a:rPr lang="es-PE" b="1" dirty="0"/>
              <a:t>KUROIWA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7834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>
                <a:latin typeface="+mn-lt"/>
              </a:rPr>
              <a:t>APORTES DEL PROFESOR JULIO KUROIWA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1930" y="1480966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folHlink"/>
              </a:buClr>
              <a:buSzPct val="75000"/>
            </a:pPr>
            <a:r>
              <a:rPr lang="es-PE" dirty="0"/>
              <a:t>UN ANTES Y UN DESPUÉS EN LA PREVENCIÓN DE RIESGOS RELACIONADOS CON TERREMOTOS</a:t>
            </a:r>
            <a:r>
              <a:rPr lang="es-PE" sz="24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folHlink"/>
              </a:buClr>
              <a:buSzPct val="75000"/>
            </a:pPr>
            <a:r>
              <a:rPr lang="es-PE" sz="2400" dirty="0"/>
              <a:t>1964: Propuesta del Primer proyecto de Normas Peruanas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folHlink"/>
              </a:buClr>
              <a:buSzPct val="75000"/>
            </a:pPr>
            <a:r>
              <a:rPr lang="es-PE" sz="2400" dirty="0"/>
              <a:t>1968: Primer Reglamento Provincial aprobado por la Comisión Técnica Municipal de LIMA</a:t>
            </a:r>
            <a:r>
              <a:rPr lang="es-PE" sz="2000" dirty="0">
                <a:latin typeface="Arial" pitchFamily="34" charset="0"/>
              </a:rPr>
              <a:t>. Se propone al Min. Fomento y Obras Públicas se use a nivel nacional</a:t>
            </a:r>
            <a:endParaRPr lang="es-PE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PE" sz="2400" dirty="0"/>
              <a:t>Después del sismo del 31 de mayo es mérito de Kuroiwa que se promulgue dentro del Reglamento Nacional de Construcciones el Capítulo de Norma Sísmica (1970).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s-PE" sz="2400" dirty="0"/>
              <a:t>Identificación y difusión del tema de la licuación de suelos (Chimbote).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PE" sz="2400" dirty="0"/>
              <a:t>Norma de adobe. Investigación en reforzamiento de adobe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087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991544" y="548680"/>
            <a:ext cx="8676456" cy="1224136"/>
          </a:xfrm>
        </p:spPr>
        <p:txBody>
          <a:bodyPr>
            <a:normAutofit fontScale="90000"/>
          </a:bodyPr>
          <a:lstStyle/>
          <a:p>
            <a:r>
              <a:rPr lang="es-PE" dirty="0"/>
              <a:t>Primer Reglamento: Provincial Lima</a:t>
            </a:r>
            <a:br>
              <a:rPr lang="es-PE" dirty="0"/>
            </a:br>
            <a:r>
              <a:rPr lang="es-PE" dirty="0"/>
              <a:t>				 Setiembre de 1968</a:t>
            </a:r>
          </a:p>
        </p:txBody>
      </p:sp>
      <p:pic>
        <p:nvPicPr>
          <p:cNvPr id="4" name="3 Imagen"/>
          <p:cNvPicPr/>
          <p:nvPr/>
        </p:nvPicPr>
        <p:blipFill>
          <a:blip r:embed="rId3" cstate="print"/>
          <a:srcRect t="945"/>
          <a:stretch>
            <a:fillRect/>
          </a:stretch>
        </p:blipFill>
        <p:spPr>
          <a:xfrm>
            <a:off x="1524000" y="1196752"/>
            <a:ext cx="4140180" cy="5445224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4" cstate="print"/>
          <a:srcRect t="6655" r="3973" b="5186"/>
          <a:stretch>
            <a:fillRect/>
          </a:stretch>
        </p:blipFill>
        <p:spPr>
          <a:xfrm rot="10800000">
            <a:off x="6312025" y="1961456"/>
            <a:ext cx="3746103" cy="4896544"/>
          </a:xfrm>
          <a:prstGeom prst="rect">
            <a:avLst/>
          </a:prstGeom>
        </p:spPr>
      </p:pic>
      <p:sp>
        <p:nvSpPr>
          <p:cNvPr id="8" name="7 Llamada rectangular redondeada"/>
          <p:cNvSpPr/>
          <p:nvPr/>
        </p:nvSpPr>
        <p:spPr>
          <a:xfrm>
            <a:off x="3071664" y="2276872"/>
            <a:ext cx="3384376" cy="972688"/>
          </a:xfrm>
          <a:prstGeom prst="wedgeRoundRectCallout">
            <a:avLst>
              <a:gd name="adj1" fmla="val -67150"/>
              <a:gd name="adj2" fmla="val 14195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E" dirty="0">
                <a:solidFill>
                  <a:srgbClr val="FF0000"/>
                </a:solidFill>
              </a:rPr>
              <a:t>NORMAS ´PERUANAS DE DISEÑO ANTISÍSMICO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437BB1-7B22-4FCE-B36A-0035ECFBD69F}" type="slidenum">
              <a:rPr lang="es-ES" smtClean="0"/>
              <a:pPr/>
              <a:t>19</a:t>
            </a:fld>
            <a:r>
              <a:rPr lang="es-ES"/>
              <a:t>/73</a:t>
            </a:r>
            <a:endParaRPr lang="es-ES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</p:spTree>
    <p:extLst>
      <p:ext uri="{BB962C8B-B14F-4D97-AF65-F5344CB8AC3E}">
        <p14:creationId xmlns:p14="http://schemas.microsoft.com/office/powerpoint/2010/main" val="40972368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275" y="63964"/>
            <a:ext cx="5070231" cy="1325563"/>
          </a:xfrm>
        </p:spPr>
        <p:txBody>
          <a:bodyPr/>
          <a:lstStyle/>
          <a:p>
            <a:r>
              <a:rPr lang="es-PE" dirty="0"/>
              <a:t>Datos históricos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2249" y="1042011"/>
            <a:ext cx="4036428" cy="3403380"/>
          </a:xfrm>
        </p:spPr>
        <p:txBody>
          <a:bodyPr>
            <a:noAutofit/>
          </a:bodyPr>
          <a:lstStyle/>
          <a:p>
            <a:r>
              <a:rPr lang="es-PE" dirty="0"/>
              <a:t>Hora: 15:23:32  local </a:t>
            </a:r>
          </a:p>
          <a:p>
            <a:r>
              <a:rPr lang="es-PE" dirty="0"/>
              <a:t>Magnitud: </a:t>
            </a:r>
            <a:r>
              <a:rPr lang="es-PE" dirty="0" err="1"/>
              <a:t>Mw</a:t>
            </a:r>
            <a:r>
              <a:rPr lang="es-PE" dirty="0"/>
              <a:t>= 7.9 (USGS, IGP) (</a:t>
            </a:r>
            <a:r>
              <a:rPr lang="es-PE" dirty="0" err="1"/>
              <a:t>m</a:t>
            </a:r>
            <a:r>
              <a:rPr lang="es-PE" baseline="-25000" dirty="0" err="1"/>
              <a:t>b</a:t>
            </a:r>
            <a:r>
              <a:rPr lang="es-PE" dirty="0"/>
              <a:t>= 6.6; M</a:t>
            </a:r>
            <a:r>
              <a:rPr lang="es-PE" baseline="-25000" dirty="0"/>
              <a:t>s</a:t>
            </a:r>
            <a:r>
              <a:rPr lang="es-PE" dirty="0"/>
              <a:t> = 7.8)</a:t>
            </a:r>
          </a:p>
          <a:p>
            <a:r>
              <a:rPr lang="es-PE" dirty="0"/>
              <a:t>Intensidades: </a:t>
            </a:r>
          </a:p>
          <a:p>
            <a:pPr lvl="1"/>
            <a:r>
              <a:rPr lang="es-PE" dirty="0"/>
              <a:t>IX en MM en </a:t>
            </a:r>
            <a:r>
              <a:rPr lang="es-PE" dirty="0" err="1"/>
              <a:t>Casma</a:t>
            </a:r>
            <a:endParaRPr lang="es-PE" dirty="0"/>
          </a:p>
          <a:p>
            <a:pPr lvl="1"/>
            <a:r>
              <a:rPr lang="es-PE" dirty="0"/>
              <a:t>VIII en Huaraz</a:t>
            </a:r>
          </a:p>
          <a:p>
            <a:pPr lvl="1"/>
            <a:r>
              <a:rPr lang="es-PE" dirty="0"/>
              <a:t>VI en Lima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215" y="-295423"/>
            <a:ext cx="5328785" cy="699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upload.wikimedia.org/wikipedia/commons/thumb/4/4b/1970_Ancash_earthquake_intensity.jpg/270px-1970_Ancash_earthquake_intensi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77" y="63964"/>
            <a:ext cx="3769381" cy="496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11652" y="4803526"/>
            <a:ext cx="59258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dirty="0"/>
              <a:t>Epicentro: 20 km al oeste-suroeste de la ciudad de Chimbote</a:t>
            </a:r>
          </a:p>
          <a:p>
            <a:pPr algn="r"/>
            <a:r>
              <a:rPr lang="es-PE" sz="2800" dirty="0"/>
              <a:t>Profundidad: 45km</a:t>
            </a:r>
          </a:p>
          <a:p>
            <a:pPr algn="r"/>
            <a:r>
              <a:rPr lang="es-PE" sz="3200" b="1" dirty="0">
                <a:solidFill>
                  <a:srgbClr val="FF0000"/>
                </a:solidFill>
              </a:rPr>
              <a:t>Fallecidos: 67,000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079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Grp="1" noChangeArrowheads="1"/>
          </p:cNvSpPr>
          <p:nvPr>
            <p:ph type="title"/>
          </p:nvPr>
        </p:nvSpPr>
        <p:spPr>
          <a:xfrm>
            <a:off x="7608888" y="333376"/>
            <a:ext cx="3059112" cy="2519363"/>
          </a:xfrm>
        </p:spPr>
        <p:txBody>
          <a:bodyPr>
            <a:normAutofit fontScale="90000"/>
          </a:bodyPr>
          <a:lstStyle/>
          <a:p>
            <a:r>
              <a:rPr lang="es-MX" altLang="es-PE" sz="3600" b="1" dirty="0">
                <a:solidFill>
                  <a:srgbClr val="FF9933"/>
                </a:solidFill>
              </a:rPr>
              <a:t>PRUEBAS DINAMICAS   A ESCALA REDUCIDA</a:t>
            </a:r>
            <a:br>
              <a:rPr lang="es-MX" altLang="es-PE" sz="3600" b="1" dirty="0">
                <a:solidFill>
                  <a:srgbClr val="FF9933"/>
                </a:solidFill>
              </a:rPr>
            </a:br>
            <a:r>
              <a:rPr lang="es-MX" altLang="es-PE" sz="3600" b="1" dirty="0">
                <a:solidFill>
                  <a:srgbClr val="FF9933"/>
                </a:solidFill>
              </a:rPr>
              <a:t>Kuroiwa – Ríos)</a:t>
            </a:r>
            <a:endParaRPr lang="es-PE" altLang="es-PE" sz="3600" b="1" dirty="0">
              <a:solidFill>
                <a:srgbClr val="FF9933"/>
              </a:solidFill>
            </a:endParaRPr>
          </a:p>
        </p:txBody>
      </p:sp>
      <p:pic>
        <p:nvPicPr>
          <p:cNvPr id="198664" name="Picture 8" descr="F3AD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" r="899"/>
          <a:stretch>
            <a:fillRect/>
          </a:stretch>
        </p:blipFill>
        <p:spPr>
          <a:xfrm>
            <a:off x="1524000" y="1"/>
            <a:ext cx="6084888" cy="3573463"/>
          </a:xfr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8665" name="Picture 9" descr="F3AD6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573464"/>
            <a:ext cx="4572000" cy="3284537"/>
          </a:xfr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8666" name="Picture 10" descr="F3AD7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573464"/>
            <a:ext cx="4572000" cy="3284537"/>
          </a:xfr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alt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9963C-F994-4BCC-9981-942D474107BA}" type="slidenum">
              <a:rPr lang="es-PE" altLang="es-PE" smtClean="0"/>
              <a:pPr/>
              <a:t>20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644568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88164" y="277813"/>
            <a:ext cx="3851275" cy="3511550"/>
          </a:xfrm>
        </p:spPr>
        <p:txBody>
          <a:bodyPr/>
          <a:lstStyle/>
          <a:p>
            <a:r>
              <a:rPr lang="es-MX" altLang="es-PE" sz="3600" b="1" dirty="0">
                <a:solidFill>
                  <a:srgbClr val="FF9933"/>
                </a:solidFill>
              </a:rPr>
              <a:t>EDIFICACIONES DE ADOBE MODELO MEJORADO (Kuroiwa – Ríos)</a:t>
            </a:r>
            <a:endParaRPr lang="es-PE" altLang="es-PE" sz="3600" b="1" dirty="0">
              <a:solidFill>
                <a:srgbClr val="FF9933"/>
              </a:solidFill>
            </a:endParaRPr>
          </a:p>
        </p:txBody>
      </p:sp>
      <p:pic>
        <p:nvPicPr>
          <p:cNvPr id="208903" name="Picture 7" descr="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9"/>
          <a:stretch>
            <a:fillRect/>
          </a:stretch>
        </p:blipFill>
        <p:spPr>
          <a:xfrm>
            <a:off x="1633537" y="115888"/>
            <a:ext cx="5216525" cy="6742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4513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>
                <a:latin typeface="+mn-lt"/>
              </a:rPr>
              <a:t>APORTES DEL PROF KUROIWA 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lang="es-PE" dirty="0"/>
              <a:t>Estudios de microzonificación sísmica en todo el Perú Mapas </a:t>
            </a:r>
            <a:r>
              <a:rPr lang="es-PE" dirty="0" err="1"/>
              <a:t>multipeligro</a:t>
            </a:r>
            <a:r>
              <a:rPr lang="es-PE" dirty="0"/>
              <a:t>: CIUDADES SOSTENIBLES</a:t>
            </a:r>
          </a:p>
          <a:p>
            <a:r>
              <a:rPr lang="es-PE" dirty="0"/>
              <a:t>Introduce en el Perú el tema de los Tsunamis</a:t>
            </a:r>
          </a:p>
          <a:p>
            <a:r>
              <a:rPr lang="es-PE" dirty="0"/>
              <a:t>Gestión de Riesgo de Desastres, política pública desde el año 2010. (Presupuesto público).</a:t>
            </a:r>
          </a:p>
          <a:p>
            <a:r>
              <a:rPr lang="es-PE" dirty="0"/>
              <a:t>Comisión organizadora del CISMID: Impulso su creación y </a:t>
            </a:r>
            <a:r>
              <a:rPr lang="es-PE" dirty="0" err="1"/>
              <a:t>consigíó</a:t>
            </a:r>
            <a:r>
              <a:rPr lang="es-PE" dirty="0"/>
              <a:t> los recursos para su construcción. Su primer director.</a:t>
            </a:r>
          </a:p>
          <a:p>
            <a:r>
              <a:rPr lang="es-PE" dirty="0"/>
              <a:t>Desde el CISMID con apoyo de JICA: programas de terceros países, se entrenó a cientos de técnicos de toda Latinoamérica.</a:t>
            </a:r>
          </a:p>
          <a:p>
            <a:r>
              <a:rPr lang="es-PE" dirty="0"/>
              <a:t>LIBRO: “Reducción de Desastres. Viviendo en armonía con la naturaleza” </a:t>
            </a:r>
          </a:p>
          <a:p>
            <a:r>
              <a:rPr lang="es-PE" dirty="0"/>
              <a:t>LIBRO: “Gestión de Riesgo de Desastres en el Siglo XXI”</a:t>
            </a:r>
          </a:p>
          <a:p>
            <a:endParaRPr lang="es-PE" dirty="0"/>
          </a:p>
          <a:p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5638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188914"/>
            <a:ext cx="9144000" cy="1412875"/>
          </a:xfrm>
        </p:spPr>
        <p:txBody>
          <a:bodyPr>
            <a:normAutofit fontScale="90000"/>
          </a:bodyPr>
          <a:lstStyle/>
          <a:p>
            <a:r>
              <a:rPr lang="es-MX" altLang="es-PE" sz="4000" b="1" dirty="0">
                <a:solidFill>
                  <a:srgbClr val="FF9933"/>
                </a:solidFill>
              </a:rPr>
              <a:t>II. EDIFICACIONES DE MADERA Y/O QUINCHA (Kuroiwa – Díaz ININVI)</a:t>
            </a:r>
            <a:br>
              <a:rPr lang="es-MX" altLang="es-PE" sz="4200" b="1" dirty="0"/>
            </a:br>
            <a:endParaRPr lang="es-PE" altLang="es-PE" sz="3000" b="1" dirty="0">
              <a:solidFill>
                <a:srgbClr val="FF9933"/>
              </a:solidFill>
            </a:endParaRPr>
          </a:p>
        </p:txBody>
      </p:sp>
      <p:pic>
        <p:nvPicPr>
          <p:cNvPr id="227336" name="Picture 8" descr="F3QU1AB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412875"/>
            <a:ext cx="5761038" cy="290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7337" name="Picture 9" descr="F3QU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1" y="4376738"/>
            <a:ext cx="3960813" cy="2481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7338" name="Picture 10" descr="F3QU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3776" y="4365626"/>
            <a:ext cx="3857625" cy="2492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7340" name="Text Box 12"/>
          <p:cNvSpPr txBox="1">
            <a:spLocks noChangeArrowheads="1"/>
          </p:cNvSpPr>
          <p:nvPr/>
        </p:nvSpPr>
        <p:spPr bwMode="auto">
          <a:xfrm>
            <a:off x="7824789" y="2276476"/>
            <a:ext cx="30241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altLang="es-PE" sz="24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QUINCHA MODULAR PREFABRICADA</a:t>
            </a:r>
            <a:endParaRPr lang="es-MX" altLang="es-PE" sz="2400" b="1" noProof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alt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9963C-F994-4BCC-9981-942D474107BA}" type="slidenum">
              <a:rPr lang="es-PE" altLang="es-PE" smtClean="0"/>
              <a:pPr/>
              <a:t>23</a:t>
            </a:fld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779034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DR. JULIO KUROIWA HORIUCHI 1936-2019</a:t>
            </a:r>
            <a:br>
              <a:rPr lang="es-PE" dirty="0"/>
            </a:br>
            <a:endParaRPr lang="es-PE" dirty="0"/>
          </a:p>
        </p:txBody>
      </p:sp>
      <p:pic>
        <p:nvPicPr>
          <p:cNvPr id="7" name="Picture 4" descr="ANDINA/Melina Mejí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r="5206"/>
          <a:stretch/>
        </p:blipFill>
        <p:spPr bwMode="auto">
          <a:xfrm>
            <a:off x="257063" y="1378634"/>
            <a:ext cx="6770943" cy="492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uroiw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54" y="3135905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716129" y="1547447"/>
            <a:ext cx="4093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dirty="0"/>
              <a:t>Publicaciones fundamentales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2765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237"/>
            <a:ext cx="7327056" cy="50354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15691" r="24113" b="6055"/>
          <a:stretch/>
        </p:blipFill>
        <p:spPr>
          <a:xfrm>
            <a:off x="6408255" y="2574388"/>
            <a:ext cx="5783745" cy="428361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448843" y="629811"/>
            <a:ext cx="4937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4400" dirty="0"/>
              <a:t>HOMENAJE CISMID:</a:t>
            </a:r>
          </a:p>
          <a:p>
            <a:r>
              <a:rPr lang="es-PE" sz="4400" dirty="0"/>
              <a:t>29 MAYO 2019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09185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RECONOCIMIENTO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E" dirty="0"/>
              <a:t>Agradecimiento al </a:t>
            </a:r>
            <a:r>
              <a:rPr lang="es-PE" b="1" dirty="0"/>
              <a:t>Dr. Jorge E. Alva Hurtado </a:t>
            </a:r>
            <a:r>
              <a:rPr lang="es-PE" dirty="0"/>
              <a:t>quien me facilitó la información de  donde se han extraído la mayoría de las vistas presentadas y quien tiene la una extensa cantidad de trabajos sobre licuación en el Perú y la zonificación de Chimbote.</a:t>
            </a:r>
          </a:p>
          <a:p>
            <a:r>
              <a:rPr lang="es-PE" sz="2300" dirty="0"/>
              <a:t>AGENCIA ANDINA</a:t>
            </a:r>
          </a:p>
          <a:p>
            <a:r>
              <a:rPr lang="es-PE" sz="2000" dirty="0"/>
              <a:t>Referencias:</a:t>
            </a:r>
          </a:p>
          <a:p>
            <a:r>
              <a:rPr lang="es-ES_tradnl" sz="2000" dirty="0">
                <a:latin typeface="Arial" panose="020B0604020202020204" pitchFamily="34" charset="0"/>
                <a:cs typeface="Arial" panose="020B0604020202020204" pitchFamily="34" charset="0"/>
              </a:rPr>
              <a:t>“Microzonificación geotécnica sísmica  de Chimbote. 27/05/2022“</a:t>
            </a:r>
          </a:p>
          <a:p>
            <a:r>
              <a:rPr lang="es-PE" sz="2000" i="1" dirty="0"/>
              <a:t>“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El sismo del 31 de mayo 1970 y las estaciones  </a:t>
            </a:r>
            <a:r>
              <a:rPr lang="es-PE" sz="2000" dirty="0" err="1">
                <a:latin typeface="Arial" panose="020B0604020202020204" pitchFamily="34" charset="0"/>
                <a:cs typeface="Arial" panose="020B0604020202020204" pitchFamily="34" charset="0"/>
              </a:rPr>
              <a:t>acelerográficas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 de Chimbote y Huaraz actuales”, Noviembre 2020</a:t>
            </a:r>
          </a:p>
          <a:p>
            <a:endParaRPr lang="es-PE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62909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805311" y="6356350"/>
            <a:ext cx="4348089" cy="365125"/>
          </a:xfrm>
        </p:spPr>
        <p:txBody>
          <a:bodyPr/>
          <a:lstStyle/>
          <a:p>
            <a:r>
              <a:rPr lang="es-PE" dirty="0"/>
              <a:t>Lecciones aprendidas de los Grandes Terremotos del Perú y Japón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27</a:t>
            </a:fld>
            <a:endParaRPr lang="es-P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BB988FE-46E6-4540-AE60-DB582420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66" y="136525"/>
            <a:ext cx="11075500" cy="582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39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65"/>
            <a:ext cx="10515600" cy="928533"/>
          </a:xfrm>
        </p:spPr>
        <p:txBody>
          <a:bodyPr>
            <a:normAutofit/>
          </a:bodyPr>
          <a:lstStyle/>
          <a:p>
            <a:r>
              <a:rPr lang="es-ES" b="1" dirty="0"/>
              <a:t>DR. JULIO KUROIWA HORIUCHI 1936-2019</a:t>
            </a:r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28</a:t>
            </a:fld>
            <a:endParaRPr lang="es-PE"/>
          </a:p>
        </p:txBody>
      </p:sp>
      <p:pic>
        <p:nvPicPr>
          <p:cNvPr id="3" name="image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2456" y="851095"/>
            <a:ext cx="6010812" cy="498299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187440" y="1251390"/>
            <a:ext cx="6096000" cy="1829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800" b="1" dirty="0"/>
              <a:t>Gracias por todo JULIO!!</a:t>
            </a:r>
            <a:br>
              <a:rPr lang="es-PE" sz="4800" b="1" dirty="0"/>
            </a:br>
            <a:r>
              <a:rPr lang="es-PE" sz="4800" b="1" dirty="0" err="1"/>
              <a:t>Thanks</a:t>
            </a:r>
            <a:r>
              <a:rPr lang="es-PE" sz="4800" b="1" dirty="0"/>
              <a:t> JULIO!!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313268" y="3167631"/>
            <a:ext cx="6147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800" b="1" dirty="0"/>
              <a:t>El Perú te debe mucho</a:t>
            </a:r>
          </a:p>
        </p:txBody>
      </p:sp>
      <p:pic>
        <p:nvPicPr>
          <p:cNvPr id="8" name="Picture 4" descr="C:\Documents and Settings\Javier Pique\Mis documentos\Mis imágenes\peru_lc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60" y="4100855"/>
            <a:ext cx="2457450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9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09557" y="1349864"/>
            <a:ext cx="6147581" cy="1325563"/>
          </a:xfrm>
        </p:spPr>
        <p:txBody>
          <a:bodyPr>
            <a:noAutofit/>
          </a:bodyPr>
          <a:lstStyle/>
          <a:p>
            <a:pPr algn="ctr"/>
            <a:r>
              <a:rPr lang="es-PE" sz="4800" b="1" dirty="0"/>
              <a:t>Gracias por todo JULIO!!</a:t>
            </a:r>
            <a:br>
              <a:rPr lang="es-PE" sz="4800" b="1" dirty="0"/>
            </a:br>
            <a:r>
              <a:rPr lang="es-PE" sz="4800" b="1" dirty="0" err="1"/>
              <a:t>Thanks</a:t>
            </a:r>
            <a:r>
              <a:rPr lang="es-PE" sz="4800" b="1" dirty="0"/>
              <a:t> JULIO!!</a:t>
            </a:r>
          </a:p>
        </p:txBody>
      </p:sp>
      <p:pic>
        <p:nvPicPr>
          <p:cNvPr id="3" name="Picture 4" descr="C:\Documents and Settings\Javier Pique\Mis documentos\Mis imágenes\peru_lc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00" y="2961372"/>
            <a:ext cx="2457450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29</a:t>
            </a:fld>
            <a:endParaRPr lang="es-PE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691618" y="4970018"/>
            <a:ext cx="6147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800" b="1" dirty="0"/>
              <a:t>El Perú te debe mucho</a:t>
            </a:r>
          </a:p>
        </p:txBody>
      </p:sp>
    </p:spTree>
    <p:extLst>
      <p:ext uri="{BB962C8B-B14F-4D97-AF65-F5344CB8AC3E}">
        <p14:creationId xmlns:p14="http://schemas.microsoft.com/office/powerpoint/2010/main" val="1913335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464212" y="62670"/>
            <a:ext cx="10515600" cy="1325563"/>
          </a:xfrm>
        </p:spPr>
        <p:txBody>
          <a:bodyPr/>
          <a:lstStyle/>
          <a:p>
            <a:r>
              <a:rPr lang="es-PE" dirty="0"/>
              <a:t>Registro en Lima (</a:t>
            </a:r>
            <a:r>
              <a:rPr lang="es-PE" dirty="0" err="1"/>
              <a:t>pga</a:t>
            </a:r>
            <a:r>
              <a:rPr lang="es-PE" dirty="0"/>
              <a:t>: 104.28 cm/s</a:t>
            </a:r>
            <a:r>
              <a:rPr lang="es-PE" baseline="30000" dirty="0"/>
              <a:t>2</a:t>
            </a:r>
            <a:r>
              <a:rPr lang="es-PE" dirty="0"/>
              <a:t>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956240" y="5972699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altLang="es-PE" sz="1600" b="1" dirty="0"/>
              <a:t>Alva Hurtado (2020)</a:t>
            </a:r>
          </a:p>
        </p:txBody>
      </p:sp>
      <p:pic>
        <p:nvPicPr>
          <p:cNvPr id="7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1688" y="1484142"/>
            <a:ext cx="8242730" cy="5212080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976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EFECTOS directos e indirectos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PE" sz="3200" dirty="0"/>
              <a:t>Destrucción de edificaciones en Huaraz y otras ciudades (adobe): 97% de destrucción, 50% de la población.</a:t>
            </a:r>
          </a:p>
          <a:p>
            <a:r>
              <a:rPr lang="es-PE" sz="3200" dirty="0"/>
              <a:t>Desprendimiento de cornisa del nevado </a:t>
            </a:r>
            <a:r>
              <a:rPr lang="es-PE" sz="3200" dirty="0" err="1"/>
              <a:t>Huascarán</a:t>
            </a:r>
            <a:r>
              <a:rPr lang="es-PE" sz="3200" dirty="0"/>
              <a:t> y huayco en Yungay y </a:t>
            </a:r>
            <a:r>
              <a:rPr lang="es-PE" sz="3200" dirty="0" err="1"/>
              <a:t>Ranrahirca</a:t>
            </a:r>
            <a:endParaRPr lang="es-PE" sz="3200" dirty="0"/>
          </a:p>
          <a:p>
            <a:r>
              <a:rPr lang="es-PE" sz="3200" dirty="0"/>
              <a:t>Destrucción extendida en toda la costa central peruana</a:t>
            </a:r>
          </a:p>
          <a:p>
            <a:r>
              <a:rPr lang="es-PE" sz="3200" dirty="0"/>
              <a:t>Licuación de suelos en Chimbote</a:t>
            </a:r>
          </a:p>
          <a:p>
            <a:r>
              <a:rPr lang="es-PE" sz="3200" dirty="0"/>
              <a:t>Destrucción de vías de comunicación: aislamiento de poblaciones</a:t>
            </a:r>
          </a:p>
          <a:p>
            <a:endParaRPr lang="es-PE" sz="320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748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016039" y="1910489"/>
            <a:ext cx="106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/>
              <a:t>1970</a:t>
            </a:r>
          </a:p>
        </p:txBody>
      </p:sp>
      <p:pic>
        <p:nvPicPr>
          <p:cNvPr id="2050" name="Picture 2" descr="https://upload.wikimedia.org/wikipedia/commons/thumb/a/a2/Yungay_avalanche_labels.jpg/250px-Yungay_avalanche_lab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84" y="144046"/>
            <a:ext cx="4487936" cy="67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185799" y="0"/>
            <a:ext cx="3295955" cy="3826412"/>
            <a:chOff x="1488362" y="634070"/>
            <a:chExt cx="4757692" cy="6211824"/>
          </a:xfrm>
        </p:grpSpPr>
        <p:pic>
          <p:nvPicPr>
            <p:cNvPr id="7" name="object 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8362" y="634070"/>
              <a:ext cx="4757692" cy="6211824"/>
            </a:xfrm>
            <a:prstGeom prst="rect">
              <a:avLst/>
            </a:prstGeom>
          </p:spPr>
        </p:pic>
        <p:sp>
          <p:nvSpPr>
            <p:cNvPr id="8" name="object 11"/>
            <p:cNvSpPr/>
            <p:nvPr/>
          </p:nvSpPr>
          <p:spPr>
            <a:xfrm>
              <a:off x="1887809" y="3138049"/>
              <a:ext cx="1366411" cy="1445797"/>
            </a:xfrm>
            <a:custGeom>
              <a:avLst/>
              <a:gdLst/>
              <a:ahLst/>
              <a:cxnLst/>
              <a:rect l="l" t="t" r="r" b="b"/>
              <a:pathLst>
                <a:path w="1167764" h="1295400">
                  <a:moveTo>
                    <a:pt x="0" y="0"/>
                  </a:moveTo>
                  <a:lnTo>
                    <a:pt x="1167384" y="0"/>
                  </a:lnTo>
                  <a:lnTo>
                    <a:pt x="1167384" y="1295400"/>
                  </a:lnTo>
                  <a:lnTo>
                    <a:pt x="0" y="1295400"/>
                  </a:lnTo>
                  <a:lnTo>
                    <a:pt x="0" y="0"/>
                  </a:lnTo>
                  <a:close/>
                </a:path>
              </a:pathLst>
            </a:custGeom>
            <a:ln w="5791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/>
            <p:cNvSpPr txBox="1"/>
            <p:nvPr/>
          </p:nvSpPr>
          <p:spPr>
            <a:xfrm>
              <a:off x="1889777" y="2445885"/>
              <a:ext cx="1748223" cy="49880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49225">
                <a:spcBef>
                  <a:spcPts val="100"/>
                </a:spcBef>
              </a:pPr>
              <a:r>
                <a:rPr b="1" spc="-120" dirty="0">
                  <a:solidFill>
                    <a:srgbClr val="DCDCDC"/>
                  </a:solidFill>
                  <a:latin typeface="Arial"/>
                  <a:cs typeface="Arial"/>
                </a:rPr>
                <a:t> </a:t>
              </a:r>
              <a:r>
                <a:rPr b="1" spc="-20" dirty="0">
                  <a:solidFill>
                    <a:srgbClr val="DCDCDC"/>
                  </a:solidFill>
                  <a:latin typeface="Arial"/>
                  <a:cs typeface="Arial"/>
                </a:rPr>
                <a:t>Yungay</a:t>
              </a:r>
              <a:endParaRPr dirty="0">
                <a:latin typeface="Arial"/>
                <a:cs typeface="Arial"/>
              </a:endParaRPr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536272" y="4191537"/>
            <a:ext cx="106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/>
              <a:t>1962</a:t>
            </a:r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3758476" y="315888"/>
            <a:ext cx="2337524" cy="1325563"/>
          </a:xfrm>
        </p:spPr>
        <p:txBody>
          <a:bodyPr/>
          <a:lstStyle/>
          <a:p>
            <a:r>
              <a:rPr lang="es-PE" dirty="0"/>
              <a:t>YUNGAY</a:t>
            </a:r>
          </a:p>
        </p:txBody>
      </p:sp>
      <p:pic>
        <p:nvPicPr>
          <p:cNvPr id="14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0791" y="2715065"/>
            <a:ext cx="3356861" cy="4142935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09813" y="5199557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altLang="es-PE" sz="1600" b="1" dirty="0"/>
              <a:t>Alva Hurtado (2020)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501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s-PE" dirty="0"/>
              <a:t>Yungay: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772530" y="5669280"/>
            <a:ext cx="4016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/>
              <a:t>5,000 desaparecidos</a:t>
            </a:r>
          </a:p>
          <a:p>
            <a:r>
              <a:rPr lang="es-PE" sz="3200" dirty="0"/>
              <a:t> 300 sobrevivientes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376B80D-4D79-4C76-9E3C-61735F22C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/>
          <a:stretch/>
        </p:blipFill>
        <p:spPr>
          <a:xfrm>
            <a:off x="0" y="1206336"/>
            <a:ext cx="5894264" cy="42624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65CFE5-66F0-4B01-B9F0-FF22495E2B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2967" r="1856" b="1579"/>
          <a:stretch/>
        </p:blipFill>
        <p:spPr>
          <a:xfrm>
            <a:off x="5894264" y="1258709"/>
            <a:ext cx="6298944" cy="4210074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9956240" y="5972699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altLang="es-PE" sz="1600" b="1" dirty="0"/>
              <a:t>Alva Hurtado (2020)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1813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1524000" y="3203576"/>
            <a:ext cx="9144000" cy="4413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44451"/>
            <a:ext cx="8229600" cy="1152525"/>
          </a:xfrm>
        </p:spPr>
        <p:txBody>
          <a:bodyPr/>
          <a:lstStyle/>
          <a:p>
            <a:r>
              <a:rPr lang="es-ES" altLang="es-PE" sz="3400" b="1" dirty="0">
                <a:solidFill>
                  <a:srgbClr val="FF9933"/>
                </a:solidFill>
              </a:rPr>
              <a:t>GLOBALMENTE: EJEMPLOS DE Pérdidas Humanas EN EL SIGLO XX (Kuroiwa)</a:t>
            </a:r>
            <a:endParaRPr lang="es-PE" altLang="es-PE" sz="3400" b="1" dirty="0">
              <a:solidFill>
                <a:srgbClr val="FF9933"/>
              </a:solidFill>
            </a:endParaRP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774825" y="1223964"/>
            <a:ext cx="8713788" cy="56610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s-ES" altLang="es-PE" sz="2400" b="1"/>
              <a:t>					</a:t>
            </a:r>
            <a:r>
              <a:rPr lang="es-ES" altLang="es-PE" sz="2400" b="1">
                <a:latin typeface="Swis721 Blk BT" panose="020B0904030502020204" pitchFamily="34" charset="0"/>
              </a:rPr>
              <a:t>		</a:t>
            </a:r>
            <a:r>
              <a:rPr lang="es-ES" altLang="es-PE" sz="2400">
                <a:latin typeface="Swis721 Blk BT" panose="020B0904030502020204" pitchFamily="34" charset="0"/>
              </a:rPr>
              <a:t>	</a:t>
            </a:r>
            <a:r>
              <a:rPr lang="es-ES" altLang="es-PE" sz="2400" u="sng">
                <a:latin typeface="Swis721 Blk BT" panose="020B0904030502020204" pitchFamily="34" charset="0"/>
              </a:rPr>
              <a:t>VICTIMAS:</a:t>
            </a:r>
          </a:p>
          <a:p>
            <a:pPr>
              <a:lnSpc>
                <a:spcPct val="90000"/>
              </a:lnSpc>
            </a:pPr>
            <a:r>
              <a:rPr lang="es-ES" altLang="es-PE" sz="2400" b="1">
                <a:latin typeface="Swis721 Blk BT" panose="020B0904030502020204" pitchFamily="34" charset="0"/>
              </a:rPr>
              <a:t>1920 Terrem./Licuac, CHINA		   200 000</a:t>
            </a:r>
          </a:p>
          <a:p>
            <a:pPr>
              <a:lnSpc>
                <a:spcPct val="90000"/>
              </a:lnSpc>
            </a:pPr>
            <a:r>
              <a:rPr lang="es-ES" altLang="es-PE" sz="2400" b="1">
                <a:latin typeface="Swis721 Blk BT" panose="020B0904030502020204" pitchFamily="34" charset="0"/>
              </a:rPr>
              <a:t>1923 Terrem./Inced. JAPÓN		   143 000</a:t>
            </a:r>
          </a:p>
          <a:p>
            <a:pPr>
              <a:lnSpc>
                <a:spcPct val="90000"/>
              </a:lnSpc>
            </a:pPr>
            <a:r>
              <a:rPr lang="es-ES" altLang="es-PE" sz="2400" b="1">
                <a:latin typeface="Swis721 Blk BT" panose="020B0904030502020204" pitchFamily="34" charset="0"/>
              </a:rPr>
              <a:t>1931 Inund. CHINA				3 700 000</a:t>
            </a:r>
            <a:endParaRPr lang="en-US" altLang="es-PE" sz="2400" b="1">
              <a:latin typeface="Swis721 Blk BT" panose="020B09040305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s-PE" sz="2400" b="1">
                <a:latin typeface="Swis721 Blk BT" panose="020B0904030502020204" pitchFamily="34" charset="0"/>
              </a:rPr>
              <a:t>1948 Terrem, URSS			   	   100 000</a:t>
            </a:r>
          </a:p>
          <a:p>
            <a:pPr>
              <a:lnSpc>
                <a:spcPct val="90000"/>
              </a:lnSpc>
            </a:pPr>
            <a:r>
              <a:rPr lang="en-US" altLang="es-PE" sz="2400" b="1">
                <a:latin typeface="Swis721 Blk BT" panose="020B0904030502020204" pitchFamily="34" charset="0"/>
              </a:rPr>
              <a:t>1970 Terrem./Avalan. PERÚ		     67 000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s-PE" sz="2400" b="1">
                <a:latin typeface="Swis721 Blk BT" panose="020B0904030502020204" pitchFamily="34" charset="0"/>
              </a:rPr>
              <a:t>             Ciclón, BANGLADESH		   400 000</a:t>
            </a:r>
            <a:endParaRPr lang="es-PE" altLang="es-PE" sz="2400" b="1">
              <a:latin typeface="Swis721 Blk BT" panose="020B0904030502020204" pitchFamily="34" charset="0"/>
            </a:endParaRPr>
          </a:p>
          <a:p>
            <a:pPr>
              <a:lnSpc>
                <a:spcPct val="90000"/>
              </a:lnSpc>
            </a:pPr>
            <a:r>
              <a:rPr lang="es-PE" altLang="es-PE" sz="2400" b="1">
                <a:latin typeface="Swis721 Blk BT" panose="020B0904030502020204" pitchFamily="34" charset="0"/>
              </a:rPr>
              <a:t>1976 Terrem., CHINA			   250 000</a:t>
            </a:r>
            <a:endParaRPr lang="es-ES" altLang="es-PE" sz="2400" b="1">
              <a:latin typeface="Swis721 Blk BT" panose="020B0904030502020204" pitchFamily="34" charset="0"/>
            </a:endParaRPr>
          </a:p>
          <a:p>
            <a:pPr>
              <a:lnSpc>
                <a:spcPct val="90000"/>
              </a:lnSpc>
            </a:pPr>
            <a:r>
              <a:rPr lang="es-ES" altLang="es-PE" sz="2400" b="1">
                <a:latin typeface="Swis721 Blk BT" panose="020B0904030502020204" pitchFamily="34" charset="0"/>
              </a:rPr>
              <a:t>1991 Ciclón, </a:t>
            </a:r>
            <a:r>
              <a:rPr lang="en-US" altLang="es-PE" sz="2400" b="1">
                <a:latin typeface="Swis721 Blk BT" panose="020B0904030502020204" pitchFamily="34" charset="0"/>
              </a:rPr>
              <a:t>BANGLADESH</a:t>
            </a:r>
            <a:r>
              <a:rPr lang="es-ES" altLang="es-PE" sz="2400" b="1">
                <a:latin typeface="Swis721 Blk BT" panose="020B0904030502020204" pitchFamily="34" charset="0"/>
              </a:rPr>
              <a:t>		   140 000</a:t>
            </a:r>
          </a:p>
          <a:p>
            <a:pPr>
              <a:lnSpc>
                <a:spcPct val="90000"/>
              </a:lnSpc>
            </a:pPr>
            <a:endParaRPr lang="es-PE" altLang="es-PE" sz="2400" b="1">
              <a:latin typeface="Swis721 Blk BT" panose="020B0904030502020204" pitchFamily="34" charset="0"/>
            </a:endParaRPr>
          </a:p>
          <a:p>
            <a:pPr>
              <a:lnSpc>
                <a:spcPct val="90000"/>
              </a:lnSpc>
            </a:pPr>
            <a:r>
              <a:rPr lang="es-PE" altLang="es-PE" sz="2400" b="1">
                <a:latin typeface="Swis721 Blk BT" panose="020B0904030502020204" pitchFamily="34" charset="0"/>
              </a:rPr>
              <a:t>2003 Terrem, Bam				     28 000</a:t>
            </a:r>
          </a:p>
          <a:p>
            <a:pPr>
              <a:lnSpc>
                <a:spcPct val="90000"/>
              </a:lnSpc>
            </a:pPr>
            <a:r>
              <a:rPr lang="es-PE" altLang="es-PE" sz="2400" b="1">
                <a:latin typeface="Swis721 Blk BT" panose="020B0904030502020204" pitchFamily="34" charset="0"/>
              </a:rPr>
              <a:t>2004 Tsunami, Oceano indico		   250 000</a:t>
            </a:r>
          </a:p>
          <a:p>
            <a:pPr>
              <a:lnSpc>
                <a:spcPct val="90000"/>
              </a:lnSpc>
            </a:pPr>
            <a:r>
              <a:rPr lang="es-PE" altLang="es-PE" sz="2400" b="1">
                <a:latin typeface="Swis721 Blk BT" panose="020B0904030502020204" pitchFamily="34" charset="0"/>
              </a:rPr>
              <a:t>2005 Terrem, Norte Pakistan		</a:t>
            </a:r>
            <a:r>
              <a:rPr lang="es-ES" altLang="es-PE" sz="1600" b="1"/>
              <a:t>~</a:t>
            </a:r>
            <a:r>
              <a:rPr lang="es-PE" altLang="es-PE" sz="1600"/>
              <a:t> </a:t>
            </a:r>
            <a:r>
              <a:rPr lang="es-PE" altLang="es-PE" sz="2400" b="1">
                <a:latin typeface="Swis721 Blk BT" panose="020B0904030502020204" pitchFamily="34" charset="0"/>
              </a:rPr>
              <a:t>100 000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1524000" y="4968875"/>
            <a:ext cx="9144000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PE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89699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198" y="140042"/>
            <a:ext cx="10515600" cy="1325563"/>
          </a:xfrm>
        </p:spPr>
        <p:txBody>
          <a:bodyPr/>
          <a:lstStyle/>
          <a:p>
            <a:r>
              <a:rPr lang="es-PE" dirty="0"/>
              <a:t>Edificaciones no ingenieriles y sin diseño sismorresistente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6042" t="16112" r="15625" b="15555"/>
          <a:stretch>
            <a:fillRect/>
          </a:stretch>
        </p:blipFill>
        <p:spPr bwMode="auto">
          <a:xfrm>
            <a:off x="6095999" y="872197"/>
            <a:ext cx="6313339" cy="47350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11742" t="11366" r="11967" b="10820"/>
          <a:stretch/>
        </p:blipFill>
        <p:spPr>
          <a:xfrm>
            <a:off x="0" y="2494690"/>
            <a:ext cx="6041919" cy="3466436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72755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3126" y="217415"/>
            <a:ext cx="9340948" cy="957238"/>
          </a:xfrm>
        </p:spPr>
        <p:txBody>
          <a:bodyPr>
            <a:normAutofit fontScale="90000"/>
          </a:bodyPr>
          <a:lstStyle/>
          <a:p>
            <a:r>
              <a:rPr lang="es-PE" dirty="0"/>
              <a:t>HUARAZ 							CASMA</a:t>
            </a:r>
          </a:p>
        </p:txBody>
      </p:sp>
      <p:pic>
        <p:nvPicPr>
          <p:cNvPr id="5" name="2 Imagen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76604"/>
            <a:ext cx="5999871" cy="452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914037" y="6230084"/>
            <a:ext cx="24479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PE" altLang="es-PE" sz="1600" b="1" dirty="0"/>
              <a:t>Alva Hurtado (2020)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1F57A7-026A-4343-B2A0-B26D9EE75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3" t="3710" r="4367" b="2076"/>
          <a:stretch/>
        </p:blipFill>
        <p:spPr>
          <a:xfrm>
            <a:off x="6039436" y="1476605"/>
            <a:ext cx="6274007" cy="4525832"/>
          </a:xfrm>
          <a:prstGeom prst="rect">
            <a:avLst/>
          </a:prstGeom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/>
              <a:t>Lecciones aprendidas de los Grandes Terremotos del Perú y Japón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705EC-A96F-492F-98BC-48AAA8F0E8C5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399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1185</Words>
  <Application>Microsoft Office PowerPoint</Application>
  <PresentationFormat>Panorámica</PresentationFormat>
  <Paragraphs>164</Paragraphs>
  <Slides>29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Swis721 Blk BT</vt:lpstr>
      <vt:lpstr>Wingdings</vt:lpstr>
      <vt:lpstr>Tema de Office</vt:lpstr>
      <vt:lpstr>EL GRAN TERREMOTO DE ANCASH DE 1970</vt:lpstr>
      <vt:lpstr>Datos históricos</vt:lpstr>
      <vt:lpstr>Registro en Lima (pga: 104.28 cm/s2)</vt:lpstr>
      <vt:lpstr>EFECTOS directos e indirectos</vt:lpstr>
      <vt:lpstr>YUNGAY</vt:lpstr>
      <vt:lpstr>Yungay:</vt:lpstr>
      <vt:lpstr>GLOBALMENTE: EJEMPLOS DE Pérdidas Humanas EN EL SIGLO XX (Kuroiwa)</vt:lpstr>
      <vt:lpstr>Edificaciones no ingenieriles y sin diseño sismorresistente</vt:lpstr>
      <vt:lpstr>HUARAZ        CASMA</vt:lpstr>
      <vt:lpstr>CHIMBOTE</vt:lpstr>
      <vt:lpstr>CHIMBOTE: DESTRUCCIÓN Y LICUACIÓN</vt:lpstr>
      <vt:lpstr>CHIMBOTE: DESTRUCCIÓN Y LICUACIÓN</vt:lpstr>
      <vt:lpstr>“HERENCIA” DEL TERREMOTO DEL 31 DE MAYO</vt:lpstr>
      <vt:lpstr>Presentación de PowerPoint</vt:lpstr>
      <vt:lpstr>Misión japonesa encabezada por Ryohei MORIMOTO: zonificáción</vt:lpstr>
      <vt:lpstr>“Beneficios” del terremoto de 1970</vt:lpstr>
      <vt:lpstr>KUROIWA</vt:lpstr>
      <vt:lpstr>APORTES DEL PROFESOR JULIO KUROIWA  </vt:lpstr>
      <vt:lpstr>Primer Reglamento: Provincial Lima      Setiembre de 1968</vt:lpstr>
      <vt:lpstr>PRUEBAS DINAMICAS   A ESCALA REDUCIDA Kuroiwa – Ríos)</vt:lpstr>
      <vt:lpstr>EDIFICACIONES DE ADOBE MODELO MEJORADO (Kuroiwa – Ríos)</vt:lpstr>
      <vt:lpstr>APORTES DEL PROF KUROIWA  </vt:lpstr>
      <vt:lpstr>II. EDIFICACIONES DE MADERA Y/O QUINCHA (Kuroiwa – Díaz ININVI) </vt:lpstr>
      <vt:lpstr>DR. JULIO KUROIWA HORIUCHI 1936-2019 </vt:lpstr>
      <vt:lpstr>Presentación de PowerPoint</vt:lpstr>
      <vt:lpstr>RECONOCIMIENTO</vt:lpstr>
      <vt:lpstr>Presentación de PowerPoint</vt:lpstr>
      <vt:lpstr>DR. JULIO KUROIWA HORIUCHI 1936-2019</vt:lpstr>
      <vt:lpstr>Gracias por todo JULIO!! Thanks JULIO!!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GRAN TERREMOTO DE ANCASH DE 1970</dc:title>
  <dc:creator>Javier Piqué</dc:creator>
  <cp:lastModifiedBy>user</cp:lastModifiedBy>
  <cp:revision>99</cp:revision>
  <dcterms:created xsi:type="dcterms:W3CDTF">2023-08-12T14:11:49Z</dcterms:created>
  <dcterms:modified xsi:type="dcterms:W3CDTF">2023-09-04T20:53:46Z</dcterms:modified>
</cp:coreProperties>
</file>